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51" r:id="rId2"/>
    <p:sldId id="352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16" r:id="rId12"/>
    <p:sldId id="327" r:id="rId13"/>
    <p:sldId id="328" r:id="rId14"/>
    <p:sldId id="317" r:id="rId15"/>
    <p:sldId id="289" r:id="rId16"/>
    <p:sldId id="290" r:id="rId17"/>
    <p:sldId id="292" r:id="rId18"/>
    <p:sldId id="294" r:id="rId19"/>
    <p:sldId id="295" r:id="rId20"/>
    <p:sldId id="296" r:id="rId21"/>
    <p:sldId id="297" r:id="rId22"/>
    <p:sldId id="298" r:id="rId23"/>
    <p:sldId id="339" r:id="rId24"/>
    <p:sldId id="34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00"/>
    <a:srgbClr val="EFFFEF"/>
    <a:srgbClr val="CCFFCC"/>
    <a:srgbClr val="FFE3DD"/>
    <a:srgbClr val="CC00CC"/>
    <a:srgbClr val="FAFBD3"/>
    <a:srgbClr val="FF5050"/>
    <a:srgbClr val="FF66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5" autoAdjust="0"/>
    <p:restoredTop sz="91554" autoAdjust="0"/>
  </p:normalViewPr>
  <p:slideViewPr>
    <p:cSldViewPr snapToGrid="0">
      <p:cViewPr varScale="1">
        <p:scale>
          <a:sx n="71" d="100"/>
          <a:sy n="71" d="100"/>
        </p:scale>
        <p:origin x="336" y="36"/>
      </p:cViewPr>
      <p:guideLst/>
    </p:cSldViewPr>
  </p:slideViewPr>
  <p:outlineViewPr>
    <p:cViewPr>
      <p:scale>
        <a:sx n="33" d="100"/>
        <a:sy n="33" d="100"/>
      </p:scale>
      <p:origin x="0" y="-22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14D1D-8CF6-4526-B92B-47056382E425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2C5DA-2517-4037-9400-617915414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30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对于物质波，频率和波长的倒数并不是线性关系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2C5DA-2517-4037-9400-61791541450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637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注意适当的解释一下波函数相位里的第一个负号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2C5DA-2517-4037-9400-61791541450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448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855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194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012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85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728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243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807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17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196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88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58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1EB6-304F-4AD1-9596-2810A5B33CF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92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0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7" Type="http://schemas.openxmlformats.org/officeDocument/2006/relationships/image" Target="../media/image7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7.tiff"/><Relationship Id="rId9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102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101.png"/><Relationship Id="rId5" Type="http://schemas.openxmlformats.org/officeDocument/2006/relationships/image" Target="../media/image92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91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8.jpe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11.png"/><Relationship Id="rId3" Type="http://schemas.openxmlformats.org/officeDocument/2006/relationships/image" Target="../media/image151.png"/><Relationship Id="rId7" Type="http://schemas.openxmlformats.org/officeDocument/2006/relationships/image" Target="../media/image51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9.png"/><Relationship Id="rId5" Type="http://schemas.openxmlformats.org/officeDocument/2006/relationships/image" Target="../media/image310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3" Type="http://schemas.openxmlformats.org/officeDocument/2006/relationships/image" Target="../media/image129.png"/><Relationship Id="rId7" Type="http://schemas.openxmlformats.org/officeDocument/2006/relationships/image" Target="../media/image32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240.png"/><Relationship Id="rId4" Type="http://schemas.openxmlformats.org/officeDocument/2006/relationships/image" Target="../media/image1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13" Type="http://schemas.openxmlformats.org/officeDocument/2006/relationships/image" Target="../media/image3.wmf"/><Relationship Id="rId3" Type="http://schemas.openxmlformats.org/officeDocument/2006/relationships/image" Target="../media/image17.png"/><Relationship Id="rId7" Type="http://schemas.openxmlformats.org/officeDocument/2006/relationships/oleObject" Target="../embeddings/oleObject1.bin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2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90.png"/><Relationship Id="rId15" Type="http://schemas.openxmlformats.org/officeDocument/2006/relationships/image" Target="../media/image21.png"/><Relationship Id="rId10" Type="http://schemas.openxmlformats.org/officeDocument/2006/relationships/image" Target="../media/image2.wmf"/><Relationship Id="rId4" Type="http://schemas.openxmlformats.org/officeDocument/2006/relationships/image" Target="../media/image18.png"/><Relationship Id="rId9" Type="http://schemas.openxmlformats.org/officeDocument/2006/relationships/oleObject" Target="../embeddings/oleObject2.bin"/><Relationship Id="rId14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1.pn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1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3.png"/><Relationship Id="rId7" Type="http://schemas.openxmlformats.org/officeDocument/2006/relationships/image" Target="../media/image2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41120" y="1122362"/>
            <a:ext cx="9144000" cy="3658643"/>
          </a:xfrm>
        </p:spPr>
        <p:txBody>
          <a:bodyPr>
            <a:noAutofit/>
          </a:bodyPr>
          <a:lstStyle/>
          <a:p>
            <a:r>
              <a:rPr lang="zh-CN" altLang="en-US" sz="11500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第十五章</a:t>
            </a:r>
            <a:br>
              <a:rPr lang="en-US" altLang="zh-CN" sz="11500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</a:br>
            <a:r>
              <a:rPr lang="zh-CN" altLang="en-US" sz="11500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量子力学基础</a:t>
            </a:r>
          </a:p>
        </p:txBody>
      </p:sp>
    </p:spTree>
    <p:extLst>
      <p:ext uri="{BB962C8B-B14F-4D97-AF65-F5344CB8AC3E}">
        <p14:creationId xmlns:p14="http://schemas.microsoft.com/office/powerpoint/2010/main" val="1672695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波函数的概率解释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68188" y="887457"/>
                <a:ext cx="10783721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    某时刻，在空间位置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𝒓</m:t>
                        </m:r>
                      </m:e>
                    </m:acc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附近的体积元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𝒅𝑽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中，出现粒子的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概率为：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887457"/>
                <a:ext cx="10783721" cy="1077218"/>
              </a:xfrm>
              <a:prstGeom prst="rect">
                <a:avLst/>
              </a:prstGeom>
              <a:blipFill rotWithShape="0">
                <a:blip r:embed="rId2"/>
                <a:stretch>
                  <a:fillRect l="-1470" t="-9091" r="-622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775341" y="2207022"/>
                <a:ext cx="2570832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𝑑𝑊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l-GR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𝛹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𝑑𝑉</m:t>
                      </m:r>
                    </m:oMath>
                  </m:oMathPara>
                </a14:m>
                <a:endParaRPr kumimoji="1" lang="zh-CN" altLang="en-US" sz="3200" i="1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341" y="2207022"/>
                <a:ext cx="257083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箭头 8"/>
          <p:cNvSpPr/>
          <p:nvPr/>
        </p:nvSpPr>
        <p:spPr>
          <a:xfrm>
            <a:off x="4670474" y="2278126"/>
            <a:ext cx="609287" cy="3243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527725" y="1895803"/>
                <a:ext cx="2064091" cy="93500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l-GR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𝛹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𝑑𝑊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𝑑𝑉</m:t>
                          </m:r>
                        </m:den>
                      </m:f>
                    </m:oMath>
                  </m:oMathPara>
                </a14:m>
                <a:endParaRPr kumimoji="1" lang="zh-CN" altLang="en-US" sz="3200" i="1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725" y="1895803"/>
                <a:ext cx="2064091" cy="9350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8123872" y="2101853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几率密度</a:t>
            </a:r>
          </a:p>
        </p:txBody>
      </p:sp>
      <p:sp>
        <p:nvSpPr>
          <p:cNvPr id="13" name="AutoShape 21"/>
          <p:cNvSpPr>
            <a:spLocks noChangeArrowheads="1"/>
          </p:cNvSpPr>
          <p:nvPr/>
        </p:nvSpPr>
        <p:spPr bwMode="auto">
          <a:xfrm>
            <a:off x="1127126" y="3085370"/>
            <a:ext cx="5867400" cy="1066800"/>
          </a:xfrm>
          <a:prstGeom prst="wedgeRectCallout">
            <a:avLst>
              <a:gd name="adj1" fmla="val 47181"/>
              <a:gd name="adj2" fmla="val -86162"/>
            </a:avLst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/>
            <a:r>
              <a:rPr lang="zh-CN" altLang="en-US" sz="3200" b="1">
                <a:solidFill>
                  <a:srgbClr val="000099"/>
                </a:solidFill>
                <a:latin typeface="SimHei" charset="-122"/>
                <a:ea typeface="SimHei" charset="-122"/>
                <a:cs typeface="SimHei" charset="-122"/>
              </a:rPr>
              <a:t>表示某时刻、在空间某地点</a:t>
            </a:r>
          </a:p>
          <a:p>
            <a:pPr algn="ctr"/>
            <a:r>
              <a:rPr lang="zh-CN" altLang="en-US" sz="3200" b="1" dirty="0">
                <a:solidFill>
                  <a:srgbClr val="000099"/>
                </a:solidFill>
                <a:latin typeface="SimHei" charset="-122"/>
                <a:ea typeface="SimHei" charset="-122"/>
                <a:cs typeface="SimHei" charset="-122"/>
              </a:rPr>
              <a:t>附近单位体积内粒子出现的几率</a:t>
            </a:r>
            <a:endParaRPr lang="zh-CN" altLang="en-US" sz="3200" dirty="0">
              <a:solidFill>
                <a:srgbClr val="000099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8187" y="4415812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粒子在整个空间中出现的概率：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696158" y="5082045"/>
                <a:ext cx="5554341" cy="115050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trlPr>
                            <a:rPr kumimoji="1" lang="is-I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𝑑𝑊</m:t>
                          </m:r>
                        </m:e>
                      </m:nary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trlPr>
                            <a:rPr kumimoji="1" lang="is-I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hr-HR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l-GR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𝛹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𝑑𝑉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</m:t>
                      </m:r>
                    </m:oMath>
                  </m:oMathPara>
                </a14:m>
                <a:endParaRPr kumimoji="1" lang="zh-CN" altLang="en-US" sz="3200" i="1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158" y="5082045"/>
                <a:ext cx="5554341" cy="115050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7469068" y="5141267"/>
            <a:ext cx="26468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波函数的</a:t>
            </a:r>
            <a:endParaRPr lang="en-US" altLang="zh-CN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 归一化条件</a:t>
            </a:r>
          </a:p>
        </p:txBody>
      </p:sp>
    </p:spTree>
    <p:extLst>
      <p:ext uri="{BB962C8B-B14F-4D97-AF65-F5344CB8AC3E}">
        <p14:creationId xmlns:p14="http://schemas.microsoft.com/office/powerpoint/2010/main" val="57386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  <p:bldP spid="11" grpId="0"/>
      <p:bldP spid="13" grpId="0" animBg="1"/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8188" y="276452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波函数的性质：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68187" y="33493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单值性：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94328" y="3349299"/>
            <a:ext cx="88024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一定时刻，在空间某点附近，单位体积内，粒子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出现的几率有一确定的数值。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8187" y="449685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连续性：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294328" y="4496857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在空间各点粒子出现的可能应是连续变化的。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68187" y="540519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有限性：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94328" y="5405193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保证波函数是平方可积：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206821" y="5119966"/>
                <a:ext cx="2830839" cy="115050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is-I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hr-HR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l-GR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𝛹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𝑑𝑉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</m:t>
                      </m:r>
                    </m:oMath>
                  </m:oMathPara>
                </a14:m>
                <a:endParaRPr kumimoji="1" lang="zh-CN" altLang="en-US" sz="3200" i="1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21" y="5119966"/>
                <a:ext cx="2830839" cy="115050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468188" y="30268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什么是物质波？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68187" y="887457"/>
            <a:ext cx="962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物质波既不是机械波，又不是电磁波，而是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几率波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68186" y="1472232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宏观物质：讨论它的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位置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在哪里。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68186" y="2057007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微观粒子：研究粒子在某处出现的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概率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有多大。</a:t>
            </a:r>
          </a:p>
        </p:txBody>
      </p:sp>
    </p:spTree>
    <p:extLst>
      <p:ext uri="{BB962C8B-B14F-4D97-AF65-F5344CB8AC3E}">
        <p14:creationId xmlns:p14="http://schemas.microsoft.com/office/powerpoint/2010/main" val="179672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9712" y="302682"/>
            <a:ext cx="10238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例</a:t>
            </a:r>
            <a:r>
              <a:rPr lang="en-US" altLang="zh-CN" sz="28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1</a:t>
            </a:r>
            <a:r>
              <a:rPr lang="zh-CN" altLang="en-US" sz="28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：设粒子在一维空间运动，其状态可用下面的波函数描述：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898622" y="1484787"/>
                <a:ext cx="15333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622" y="1484787"/>
                <a:ext cx="1533368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/>
          <p:cNvSpPr>
            <a:spLocks/>
          </p:cNvSpPr>
          <p:nvPr/>
        </p:nvSpPr>
        <p:spPr bwMode="auto">
          <a:xfrm>
            <a:off x="3656496" y="1065052"/>
            <a:ext cx="169916" cy="1230613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978330" y="1634425"/>
                <a:ext cx="2522935" cy="787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f>
                            <m:f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den>
                          </m:f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mr-IN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mr-IN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330" y="1634425"/>
                <a:ext cx="2522935" cy="7879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913079" y="1010321"/>
                <a:ext cx="2965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079" y="1010321"/>
                <a:ext cx="29655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653183" y="825902"/>
                <a:ext cx="2363403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≤−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183" y="825902"/>
                <a:ext cx="2363403" cy="81522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763378" y="1604221"/>
                <a:ext cx="1968359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378" y="1604221"/>
                <a:ext cx="1968359" cy="81522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69712" y="2433463"/>
                <a:ext cx="1128866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𝑨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为待定常数，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𝑬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为该状态下粒子的能量，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𝒃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为确定常数。求归一化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的波函数和粒子的位置概率密度。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12" y="2433463"/>
                <a:ext cx="11288668" cy="954107"/>
              </a:xfrm>
              <a:prstGeom prst="rect">
                <a:avLst/>
              </a:prstGeom>
              <a:blipFill rotWithShape="0">
                <a:blip r:embed="rId7"/>
                <a:stretch>
                  <a:fillRect l="-1135" t="-7643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369712" y="337350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272523" y="3382139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根据波函数的归一化条件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24590" y="3901658"/>
                <a:ext cx="3452804" cy="9523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is-I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hr-HR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l-GR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𝛹</m:t>
                                  </m:r>
                                  <m:d>
                                    <m:dPr>
                                      <m:ctrlPr>
                                        <a:rPr kumimoji="1" lang="mr-IN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</m:t>
                      </m:r>
                    </m:oMath>
                  </m:oMathPara>
                </a14:m>
                <a:endParaRPr kumimoji="1" lang="zh-CN" altLang="en-US" sz="2800" i="1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90" y="3901658"/>
                <a:ext cx="3452804" cy="9523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箭头 12"/>
          <p:cNvSpPr/>
          <p:nvPr/>
        </p:nvSpPr>
        <p:spPr>
          <a:xfrm>
            <a:off x="4023358" y="4222112"/>
            <a:ext cx="594297" cy="321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4689122" y="3860420"/>
                <a:ext cx="3986156" cy="103855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1=</m:t>
                      </m:r>
                      <m:nary>
                        <m:naryPr>
                          <m:ctrlPr>
                            <a:rPr kumimoji="1" lang="is-I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/2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/2</m:t>
                          </m:r>
                        </m:sup>
                        <m:e>
                          <m:sSup>
                            <m:sSupPr>
                              <m:ctrlPr>
                                <a:rPr kumimoji="1" lang="is-I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mr-IN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𝑑𝑥</m:t>
                      </m:r>
                    </m:oMath>
                  </m:oMathPara>
                </a14:m>
                <a:endParaRPr kumimoji="1" lang="zh-CN" altLang="en-US" sz="2800" i="1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122" y="3860420"/>
                <a:ext cx="3986156" cy="10385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8703414" y="3874488"/>
                <a:ext cx="1058431" cy="86177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is-I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2800" i="1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414" y="3874488"/>
                <a:ext cx="1058431" cy="86177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699947" y="4898974"/>
                <a:ext cx="1639808" cy="5218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2/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</m:rad>
                    </m:oMath>
                  </m:oMathPara>
                </a14:m>
                <a:endParaRPr kumimoji="1" lang="zh-CN" altLang="en-US" sz="2800" i="1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947" y="4898974"/>
                <a:ext cx="1639808" cy="5218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012035" y="4790547"/>
                <a:ext cx="520976" cy="73866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2800" i="1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" y="4790547"/>
                <a:ext cx="520976" cy="73866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524590" y="5507610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粒子的位置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概率密度：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2646463" y="5677986"/>
                <a:ext cx="31010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l-GR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𝛹</m:t>
                              </m:r>
                              <m:d>
                                <m:d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463" y="5677986"/>
                <a:ext cx="3101042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utoShape 2"/>
          <p:cNvSpPr>
            <a:spLocks/>
          </p:cNvSpPr>
          <p:nvPr/>
        </p:nvSpPr>
        <p:spPr bwMode="auto">
          <a:xfrm>
            <a:off x="5844577" y="5280077"/>
            <a:ext cx="169916" cy="1230613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6264887" y="5807246"/>
                <a:ext cx="186807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887" y="5807246"/>
                <a:ext cx="1868075" cy="80945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6974548" y="5225346"/>
                <a:ext cx="2965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548" y="5225346"/>
                <a:ext cx="296555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8256868" y="5029400"/>
                <a:ext cx="2363403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≤−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868" y="5029400"/>
                <a:ext cx="2363403" cy="81522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8367063" y="5807719"/>
                <a:ext cx="1968359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063" y="5807719"/>
                <a:ext cx="1968359" cy="81522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18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/>
      <p:bldP spid="17" grpId="0"/>
      <p:bldP spid="18" grpId="0"/>
      <p:bldP spid="19" grpId="0"/>
      <p:bldP spid="20" grpId="0"/>
      <p:bldP spid="21" grpId="0"/>
      <p:bldP spid="22" grpId="0" animBg="1"/>
      <p:bldP spid="23" grpId="0"/>
      <p:bldP spid="24" grpId="0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55" y="4407949"/>
            <a:ext cx="3034144" cy="185210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69712" y="302682"/>
            <a:ext cx="5750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例</a:t>
            </a:r>
            <a:r>
              <a:rPr lang="en-US" altLang="zh-CN" sz="28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2</a:t>
            </a:r>
            <a:r>
              <a:rPr lang="zh-CN" altLang="en-US" sz="28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：对描述自由粒子的单色波函数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108443" y="825902"/>
                <a:ext cx="3914598" cy="627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𝑖</m:t>
                          </m:r>
                          <m:f>
                            <m:f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h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𝐸𝑡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𝑝𝑥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443" y="825902"/>
                <a:ext cx="3914598" cy="6272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69712" y="1467193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求粒子出现在空间点的概率密度。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9712" y="2008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72523" y="2003504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粒子出现的位置概率密度为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964700" y="2539815"/>
                <a:ext cx="3635290" cy="4393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l-GR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𝛹</m:t>
                              </m:r>
                              <m:d>
                                <m:d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700" y="2539815"/>
                <a:ext cx="3635290" cy="43935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5961316" y="2497880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常数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2204" y="3021100"/>
            <a:ext cx="109568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任何时刻，粒子在任何位置出现的概率都相等。这意味着自由粒子的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位置完全不确定。</a:t>
            </a:r>
          </a:p>
        </p:txBody>
      </p:sp>
      <p:cxnSp>
        <p:nvCxnSpPr>
          <p:cNvPr id="11" name="直线箭头连接符 10"/>
          <p:cNvCxnSpPr/>
          <p:nvPr/>
        </p:nvCxnSpPr>
        <p:spPr>
          <a:xfrm>
            <a:off x="6952701" y="6203852"/>
            <a:ext cx="41263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H="1" flipV="1">
            <a:off x="8862647" y="4121834"/>
            <a:ext cx="0" cy="20820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0655791" y="6211969"/>
                <a:ext cx="2628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791" y="6211969"/>
                <a:ext cx="26289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8724830" y="6226037"/>
                <a:ext cx="310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4830" y="6226037"/>
                <a:ext cx="31098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9608" r="-21569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8920993" y="4094820"/>
                <a:ext cx="7101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𝝆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93" y="4094820"/>
                <a:ext cx="71013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9402" r="-13675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连接符 18"/>
          <p:cNvCxnSpPr/>
          <p:nvPr/>
        </p:nvCxnSpPr>
        <p:spPr>
          <a:xfrm flipV="1">
            <a:off x="7107449" y="5005894"/>
            <a:ext cx="3703090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>
            <a:off x="836298" y="6203852"/>
            <a:ext cx="41263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 flipH="1" flipV="1">
            <a:off x="2746244" y="4121834"/>
            <a:ext cx="0" cy="20820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4539388" y="6211969"/>
                <a:ext cx="2628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388" y="6211969"/>
                <a:ext cx="26289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2608427" y="6226037"/>
                <a:ext cx="310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27" y="6226037"/>
                <a:ext cx="31098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1569" r="-19608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2804590" y="4052616"/>
                <a:ext cx="7101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𝝆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590" y="4052616"/>
                <a:ext cx="71013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9402" r="-13675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3838577" y="6243046"/>
                <a:ext cx="6075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𝒃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577" y="6243046"/>
                <a:ext cx="60753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111" r="-11111" b="-31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955840" y="6237483"/>
                <a:ext cx="8367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𝒃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840" y="6237483"/>
                <a:ext cx="83676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730" r="-7299" b="-31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/>
          <p:cNvSpPr txBox="1"/>
          <p:nvPr/>
        </p:nvSpPr>
        <p:spPr>
          <a:xfrm>
            <a:off x="3990007" y="4241846"/>
            <a:ext cx="26981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例</a:t>
            </a:r>
            <a:r>
              <a:rPr lang="en-US" altLang="zh-CN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1:</a:t>
            </a:r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粒子在空间</a:t>
            </a:r>
            <a:endParaRPr lang="en-US" altLang="zh-CN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中被局限在一定</a:t>
            </a:r>
            <a:endParaRPr lang="en-US" altLang="zh-CN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的范围内。</a:t>
            </a:r>
          </a:p>
        </p:txBody>
      </p:sp>
    </p:spTree>
    <p:extLst>
      <p:ext uri="{BB962C8B-B14F-4D97-AF65-F5344CB8AC3E}">
        <p14:creationId xmlns:p14="http://schemas.microsoft.com/office/powerpoint/2010/main" val="106101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5" grpId="0"/>
      <p:bldP spid="16" grpId="0"/>
      <p:bldP spid="17" grpId="0"/>
      <p:bldP spid="25" grpId="0"/>
      <p:bldP spid="26" grpId="0"/>
      <p:bldP spid="27" grpId="0"/>
      <p:bldP spid="30" grpId="0"/>
      <p:bldP spid="31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93" y="2936963"/>
            <a:ext cx="6513343" cy="364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68188" y="3026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态叠加原理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8188" y="887457"/>
            <a:ext cx="108542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1.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如果两个状态都是粒子可能的状态，那么它们的线性相加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也是粒子的某种状态。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8187" y="1964675"/>
            <a:ext cx="112646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2.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叠加态的意义“粒子既处在这种状态，又处在那种状态”，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也就是说粒子可以同时处于两种状态。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741174" y="3765913"/>
            <a:ext cx="30572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思考：试利用态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叠加原理解释单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光子干涉实验。</a:t>
            </a:r>
          </a:p>
        </p:txBody>
      </p:sp>
    </p:spTree>
    <p:extLst>
      <p:ext uri="{BB962C8B-B14F-4D97-AF65-F5344CB8AC3E}">
        <p14:creationId xmlns:p14="http://schemas.microsoft.com/office/powerpoint/2010/main" val="170946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薛定谔的猫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63" y="1210187"/>
            <a:ext cx="7114298" cy="45215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8219695" y="1478298"/>
                <a:ext cx="590162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l-GR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𝛹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sz="3200" i="1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695" y="1478298"/>
                <a:ext cx="590162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右箭头 4"/>
          <p:cNvSpPr/>
          <p:nvPr/>
        </p:nvSpPr>
        <p:spPr>
          <a:xfrm>
            <a:off x="8989254" y="1631850"/>
            <a:ext cx="548640" cy="211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9748911" y="1478297"/>
                <a:ext cx="1067023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𝐴𝑙𝑖𝑣𝑒</m:t>
                      </m:r>
                    </m:oMath>
                  </m:oMathPara>
                </a14:m>
                <a:endParaRPr kumimoji="1" lang="zh-CN" altLang="en-US" sz="3200" i="1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911" y="1478297"/>
                <a:ext cx="1067023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219695" y="2334083"/>
                <a:ext cx="591765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l-GR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𝛹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3200" i="1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695" y="2334083"/>
                <a:ext cx="591765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箭头 7"/>
          <p:cNvSpPr/>
          <p:nvPr/>
        </p:nvSpPr>
        <p:spPr>
          <a:xfrm>
            <a:off x="8989254" y="2487635"/>
            <a:ext cx="548640" cy="211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9748911" y="2334082"/>
                <a:ext cx="1079013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𝐷𝑒𝑎𝑑</m:t>
                      </m:r>
                    </m:oMath>
                  </m:oMathPara>
                </a14:m>
                <a:endParaRPr kumimoji="1" lang="zh-CN" altLang="en-US" sz="3200" i="1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911" y="2334082"/>
                <a:ext cx="1079013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8205628" y="3202702"/>
                <a:ext cx="2516779" cy="1017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l-GR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𝛹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l-GR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𝛹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3200" i="1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628" y="3202702"/>
                <a:ext cx="2516779" cy="1017330"/>
              </a:xfrm>
              <a:prstGeom prst="rect">
                <a:avLst/>
              </a:prstGeom>
              <a:blipFill rotWithShape="0">
                <a:blip r:embed="rId8"/>
                <a:stretch>
                  <a:fillRect b="-599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7837108" y="4596208"/>
                <a:ext cx="3401572" cy="553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𝑨𝒍𝒊𝒗𝒆</m:t>
                      </m:r>
                      <m:r>
                        <a:rPr kumimoji="1" lang="zh-CN" altLang="en-US" sz="36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kumimoji="1" lang="en-US" altLang="zh-CN" sz="36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𝒐𝒓</m:t>
                      </m:r>
                      <m:r>
                        <a:rPr kumimoji="1" lang="en-US" altLang="zh-CN" sz="36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kumimoji="1" lang="en-US" altLang="zh-CN" sz="36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𝑫𝒆𝒂𝒅</m:t>
                      </m:r>
                      <m:r>
                        <a:rPr kumimoji="1" lang="en-US" altLang="zh-CN" sz="36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?</m:t>
                      </m:r>
                    </m:oMath>
                  </m:oMathPara>
                </a14:m>
                <a:endParaRPr kumimoji="1" lang="zh-CN" altLang="en-US" sz="3600" b="1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108" y="4596208"/>
                <a:ext cx="3401572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09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 animBg="1"/>
      <p:bldP spid="9" grpId="0"/>
      <p:bldP spid="10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第三节 不确定关系</a:t>
            </a:r>
            <a:r>
              <a:rPr lang="en-US" altLang="zh-CN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测不准关系</a:t>
            </a:r>
            <a:r>
              <a:rPr lang="en-US" altLang="zh-CN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36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8188" y="949013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经典粒子</a:t>
            </a:r>
            <a:r>
              <a:rPr lang="en-US" altLang="zh-CN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质点</a:t>
            </a:r>
            <a:r>
              <a:rPr lang="en-US" altLang="zh-CN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)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851165" y="949013"/>
            <a:ext cx="71609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质点在运动时，其坐标和动量是可以被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同时测定的。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68188" y="202623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微观粒子</a:t>
            </a:r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电子等</a:t>
            </a:r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)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231001" y="2026231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其坐标和动量不能同时被测定。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8188" y="2813240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一 位置和动量的不确定关系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8188" y="3412083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量子力学理论证明：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68188" y="4010926"/>
                <a:ext cx="10753265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    在某确定方向上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(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如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方向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)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粒子的位置有不确定量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对应动量的不确定量为</a:t>
                </a:r>
                <a14:m>
                  <m:oMath xmlns:m="http://schemas.openxmlformats.org/officeDocument/2006/math">
                    <m:r>
                      <a:rPr lang="zh-CN" altLang="en-US" sz="32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𝒑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，两者满足如下关系：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4010926"/>
                <a:ext cx="10753265" cy="1077218"/>
              </a:xfrm>
              <a:prstGeom prst="rect">
                <a:avLst/>
              </a:prstGeom>
              <a:blipFill rotWithShape="0">
                <a:blip r:embed="rId2"/>
                <a:stretch>
                  <a:fillRect l="-1474" t="-9040" r="-624" b="-15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231001" y="5278952"/>
                <a:ext cx="2378280" cy="4924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∙∆</m:t>
                      </m:r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sub>
                      </m:sSub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𝒉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001" y="5278952"/>
                <a:ext cx="2378280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48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线箭头连接符 36"/>
          <p:cNvCxnSpPr/>
          <p:nvPr/>
        </p:nvCxnSpPr>
        <p:spPr>
          <a:xfrm flipV="1">
            <a:off x="7314274" y="833634"/>
            <a:ext cx="0" cy="105443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769154" y="453735"/>
                <a:ext cx="2378280" cy="4924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∙∆</m:t>
                      </m:r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sub>
                      </m:sSub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𝒉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154" y="453735"/>
                <a:ext cx="237828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68188" y="1061557"/>
                <a:ext cx="555992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设一束动量为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𝒑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的电子通过宽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的单缝，产生衍射：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1061557"/>
                <a:ext cx="5559920" cy="1077218"/>
              </a:xfrm>
              <a:prstGeom prst="rect">
                <a:avLst/>
              </a:prstGeom>
              <a:blipFill rotWithShape="0">
                <a:blip r:embed="rId3"/>
                <a:stretch>
                  <a:fillRect l="-2851" t="-9040" b="-15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956410" y="1759504"/>
            <a:ext cx="3311980" cy="1536725"/>
          </a:xfrm>
          <a:prstGeom prst="rect">
            <a:avLst/>
          </a:prstGeom>
        </p:spPr>
      </p:pic>
      <p:cxnSp>
        <p:nvCxnSpPr>
          <p:cNvPr id="5" name="直线连接符 4"/>
          <p:cNvCxnSpPr/>
          <p:nvPr/>
        </p:nvCxnSpPr>
        <p:spPr>
          <a:xfrm>
            <a:off x="7314274" y="1356489"/>
            <a:ext cx="0" cy="64967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7314274" y="3028194"/>
            <a:ext cx="0" cy="64967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9791113" y="804943"/>
            <a:ext cx="0" cy="3437465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 flipV="1">
            <a:off x="7315304" y="2523675"/>
            <a:ext cx="2475809" cy="1"/>
          </a:xfrm>
          <a:prstGeom prst="line">
            <a:avLst/>
          </a:prstGeom>
          <a:ln w="38100">
            <a:solidFill>
              <a:srgbClr val="CC00CC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6013251" y="2028746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6027319" y="2518769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6013251" y="3023287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6889659" y="2006163"/>
            <a:ext cx="360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6875591" y="3028194"/>
            <a:ext cx="360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>
            <a:off x="7061053" y="2006163"/>
            <a:ext cx="0" cy="1022031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908383" y="2316853"/>
                <a:ext cx="2837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𝒂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383" y="2316853"/>
                <a:ext cx="28373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638" r="-10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箭头连接符 18"/>
          <p:cNvCxnSpPr/>
          <p:nvPr/>
        </p:nvCxnSpPr>
        <p:spPr>
          <a:xfrm>
            <a:off x="9819249" y="2520655"/>
            <a:ext cx="180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11309814" y="2579658"/>
                <a:ext cx="219611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𝑰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9814" y="2579658"/>
                <a:ext cx="21961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7778" r="-27778" b="-491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箭头连接符 22"/>
          <p:cNvCxnSpPr/>
          <p:nvPr/>
        </p:nvCxnSpPr>
        <p:spPr>
          <a:xfrm flipV="1">
            <a:off x="7287634" y="1944337"/>
            <a:ext cx="2485436" cy="556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9817754" y="2534462"/>
                <a:ext cx="310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754" y="2534462"/>
                <a:ext cx="310983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1569" r="-19608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任意形状 25"/>
          <p:cNvSpPr/>
          <p:nvPr/>
        </p:nvSpPr>
        <p:spPr>
          <a:xfrm>
            <a:off x="8261632" y="2286653"/>
            <a:ext cx="70338" cy="239150"/>
          </a:xfrm>
          <a:custGeom>
            <a:avLst/>
            <a:gdLst>
              <a:gd name="connsiteX0" fmla="*/ 0 w 70338"/>
              <a:gd name="connsiteY0" fmla="*/ 0 h 239150"/>
              <a:gd name="connsiteX1" fmla="*/ 56271 w 70338"/>
              <a:gd name="connsiteY1" fmla="*/ 126609 h 239150"/>
              <a:gd name="connsiteX2" fmla="*/ 70338 w 70338"/>
              <a:gd name="connsiteY2" fmla="*/ 239150 h 23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38" h="239150">
                <a:moveTo>
                  <a:pt x="0" y="0"/>
                </a:moveTo>
                <a:cubicBezTo>
                  <a:pt x="22274" y="43375"/>
                  <a:pt x="44548" y="86751"/>
                  <a:pt x="56271" y="126609"/>
                </a:cubicBezTo>
                <a:cubicBezTo>
                  <a:pt x="67994" y="166467"/>
                  <a:pt x="70338" y="239150"/>
                  <a:pt x="70338" y="239150"/>
                </a:cubicBez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8516277" y="2182918"/>
                <a:ext cx="424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277" y="2182918"/>
                <a:ext cx="42473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5714" r="-4286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7367198" y="858101"/>
                <a:ext cx="2628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198" y="858101"/>
                <a:ext cx="26289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/>
          <p:cNvSpPr txBox="1"/>
          <p:nvPr/>
        </p:nvSpPr>
        <p:spPr>
          <a:xfrm>
            <a:off x="465567" y="2223183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考虑其中一个电子：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65567" y="2901561"/>
            <a:ext cx="51090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在缝处，电子的弥散范围可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认为是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缝宽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2161235" y="3978779"/>
                <a:ext cx="1383776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𝒂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235" y="3978779"/>
                <a:ext cx="1383776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465567" y="4492110"/>
                <a:ext cx="862268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显然，通过缝之后，电子在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方向的动量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𝒑</m:t>
                        </m:r>
                      </m:e>
                      <m:sub>
                        <m:r>
                          <a:rPr kumimoji="1" lang="en-US" altLang="zh-CN" sz="3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sub>
                    </m:sSub>
                    <m:r>
                      <a:rPr kumimoji="1" lang="en-US" altLang="zh-CN" sz="32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kumimoji="1" lang="en-US" altLang="zh-CN" sz="32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67" y="4492110"/>
                <a:ext cx="8622682" cy="584775"/>
              </a:xfrm>
              <a:prstGeom prst="rect">
                <a:avLst/>
              </a:prstGeom>
              <a:blipFill rotWithShape="0">
                <a:blip r:embed="rId11"/>
                <a:stretch>
                  <a:fillRect l="-1767" t="-18750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/>
          <p:cNvSpPr txBox="1"/>
          <p:nvPr/>
        </p:nvSpPr>
        <p:spPr>
          <a:xfrm>
            <a:off x="465567" y="5084235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若考虑电子落在中央主极大之内，则</a:t>
            </a:r>
            <a:endParaRPr kumimoji="1"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3277811" y="5760768"/>
                <a:ext cx="3497945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hr-HR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1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1" lang="en-US" altLang="zh-CN" sz="3200" b="1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kumimoji="1" lang="hr-HR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𝒑</m:t>
                      </m:r>
                      <m:func>
                        <m:funcPr>
                          <m:ctrlP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1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kumimoji="1" lang="en-US" altLang="zh-CN" sz="3200" b="1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𝟏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1"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811" y="5760768"/>
                <a:ext cx="3497945" cy="4924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 animBg="1"/>
      <p:bldP spid="20" grpId="0"/>
      <p:bldP spid="25" grpId="0"/>
      <p:bldP spid="26" grpId="0" animBg="1"/>
      <p:bldP spid="27" grpId="0"/>
      <p:bldP spid="38" grpId="0"/>
      <p:bldP spid="39" grpId="0"/>
      <p:bldP spid="40" grpId="0"/>
      <p:bldP spid="41" grpId="0"/>
      <p:bldP spid="42" grpId="0"/>
      <p:bldP spid="44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线箭头连接符 1"/>
          <p:cNvCxnSpPr/>
          <p:nvPr/>
        </p:nvCxnSpPr>
        <p:spPr>
          <a:xfrm flipV="1">
            <a:off x="7314274" y="833634"/>
            <a:ext cx="0" cy="105443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956410" y="1759504"/>
            <a:ext cx="3311980" cy="1536725"/>
          </a:xfrm>
          <a:prstGeom prst="rect">
            <a:avLst/>
          </a:prstGeom>
        </p:spPr>
      </p:pic>
      <p:cxnSp>
        <p:nvCxnSpPr>
          <p:cNvPr id="4" name="直线连接符 3"/>
          <p:cNvCxnSpPr/>
          <p:nvPr/>
        </p:nvCxnSpPr>
        <p:spPr>
          <a:xfrm>
            <a:off x="7314274" y="1356489"/>
            <a:ext cx="0" cy="64967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>
            <a:off x="7314274" y="3028194"/>
            <a:ext cx="0" cy="64967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9791113" y="804943"/>
            <a:ext cx="0" cy="3437465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 flipV="1">
            <a:off x="7315304" y="2523675"/>
            <a:ext cx="2475809" cy="1"/>
          </a:xfrm>
          <a:prstGeom prst="line">
            <a:avLst/>
          </a:prstGeom>
          <a:ln w="38100">
            <a:solidFill>
              <a:srgbClr val="CC00CC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6013251" y="2028746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6027319" y="2518769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6013251" y="3023287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6889659" y="2006163"/>
            <a:ext cx="360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6875591" y="3028194"/>
            <a:ext cx="360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>
            <a:off x="7061053" y="2006163"/>
            <a:ext cx="0" cy="1022031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908383" y="2316853"/>
                <a:ext cx="2837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𝒂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383" y="2316853"/>
                <a:ext cx="28373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638" r="-10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箭头连接符 14"/>
          <p:cNvCxnSpPr/>
          <p:nvPr/>
        </p:nvCxnSpPr>
        <p:spPr>
          <a:xfrm>
            <a:off x="9819249" y="2520655"/>
            <a:ext cx="180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1309814" y="2579658"/>
                <a:ext cx="219611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𝑰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9814" y="2579658"/>
                <a:ext cx="21961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7778" r="-27778" b="-491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/>
          <p:cNvCxnSpPr/>
          <p:nvPr/>
        </p:nvCxnSpPr>
        <p:spPr>
          <a:xfrm flipV="1">
            <a:off x="7287634" y="1944337"/>
            <a:ext cx="2485436" cy="556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9817754" y="2534462"/>
                <a:ext cx="310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754" y="2534462"/>
                <a:ext cx="31098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1569" r="-19608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任意形状 18"/>
          <p:cNvSpPr/>
          <p:nvPr/>
        </p:nvSpPr>
        <p:spPr>
          <a:xfrm>
            <a:off x="8261632" y="2286653"/>
            <a:ext cx="70338" cy="239150"/>
          </a:xfrm>
          <a:custGeom>
            <a:avLst/>
            <a:gdLst>
              <a:gd name="connsiteX0" fmla="*/ 0 w 70338"/>
              <a:gd name="connsiteY0" fmla="*/ 0 h 239150"/>
              <a:gd name="connsiteX1" fmla="*/ 56271 w 70338"/>
              <a:gd name="connsiteY1" fmla="*/ 126609 h 239150"/>
              <a:gd name="connsiteX2" fmla="*/ 70338 w 70338"/>
              <a:gd name="connsiteY2" fmla="*/ 239150 h 23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38" h="239150">
                <a:moveTo>
                  <a:pt x="0" y="0"/>
                </a:moveTo>
                <a:cubicBezTo>
                  <a:pt x="22274" y="43375"/>
                  <a:pt x="44548" y="86751"/>
                  <a:pt x="56271" y="126609"/>
                </a:cubicBezTo>
                <a:cubicBezTo>
                  <a:pt x="67994" y="166467"/>
                  <a:pt x="70338" y="239150"/>
                  <a:pt x="70338" y="239150"/>
                </a:cubicBez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8530345" y="2182918"/>
                <a:ext cx="424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  <m:sub>
                          <m:r>
                            <a:rPr kumimoji="1" lang="en-US" altLang="zh-CN" sz="2400" b="1" i="1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345" y="2182918"/>
                <a:ext cx="42473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5714" r="-4286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7367198" y="858101"/>
                <a:ext cx="2628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198" y="858101"/>
                <a:ext cx="26289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/>
        </p:nvSpPr>
        <p:spPr>
          <a:xfrm>
            <a:off x="423363" y="371558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电子落在次极大之内，则动量</a:t>
            </a:r>
            <a:endParaRPr kumimoji="1"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1899172" y="1048091"/>
                <a:ext cx="2716898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hr-HR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1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1" lang="en-US" altLang="zh-CN" sz="3200" b="1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kumimoji="1" lang="hr-HR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𝒑</m:t>
                      </m:r>
                      <m:func>
                        <m:funcPr>
                          <m:ctrlP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3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𝟏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1"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172" y="1048091"/>
                <a:ext cx="2716898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418878" y="163771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衍射极小公式：</a:t>
            </a:r>
            <a:endParaRPr kumimoji="1"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1707945" y="2306028"/>
                <a:ext cx="215911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func>
                        <m:func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3200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945" y="2306028"/>
                <a:ext cx="2159117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418878" y="288200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根据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德布罗意关系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</a:t>
            </a:r>
            <a:endParaRPr kumimoji="1"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4239689" y="2579658"/>
                <a:ext cx="1115242" cy="93500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89" y="2579658"/>
                <a:ext cx="1115242" cy="9350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059360" y="3677868"/>
                <a:ext cx="1870512" cy="93519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3200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360" y="3677868"/>
                <a:ext cx="1870512" cy="93519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3965538" y="3638004"/>
                <a:ext cx="3183051" cy="93500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func>
                        <m:func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3200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den>
                      </m:f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538" y="3638004"/>
                <a:ext cx="3183051" cy="93500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右箭头 30"/>
          <p:cNvSpPr/>
          <p:nvPr/>
        </p:nvSpPr>
        <p:spPr>
          <a:xfrm>
            <a:off x="3123915" y="4041896"/>
            <a:ext cx="684197" cy="335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18877" y="4611773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若认为所有电子都落在主极大之内：</a:t>
            </a:r>
            <a:endParaRPr kumimoji="1"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7049145" y="4666737"/>
                <a:ext cx="259378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func>
                        <m:func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3200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145" y="4666737"/>
                <a:ext cx="2593787" cy="49244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3466013" y="5235317"/>
                <a:ext cx="2016578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013" y="5235317"/>
                <a:ext cx="2016578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/>
          <p:cNvSpPr txBox="1"/>
          <p:nvPr/>
        </p:nvSpPr>
        <p:spPr>
          <a:xfrm>
            <a:off x="404693" y="5814728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实际有部分电子落在主极大之外：</a:t>
            </a:r>
            <a:endParaRPr kumimoji="1"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6875591" y="5856932"/>
                <a:ext cx="2016578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591" y="5856932"/>
                <a:ext cx="2016578" cy="49244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58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 animBg="1"/>
      <p:bldP spid="32" grpId="0"/>
      <p:bldP spid="33" grpId="0"/>
      <p:bldP spid="34" grpId="0"/>
      <p:bldP spid="35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23363" y="371558"/>
                <a:ext cx="805380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在确定粒子坐标越准确的同时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(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即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越小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)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kumimoji="1"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确定粒子在此坐标方向上动量分量的准确度</a:t>
                </a:r>
                <a:endParaRPr kumimoji="1"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kumimoji="1"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就越差</a:t>
                </a:r>
                <a:r>
                  <a:rPr kumimoji="1"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(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即</a:t>
                </a:r>
                <a14:m>
                  <m:oMath xmlns:m="http://schemas.openxmlformats.org/officeDocument/2006/math">
                    <m:r>
                      <a:rPr lang="zh-CN" altLang="en-US" sz="32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𝒑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越大</a:t>
                </a:r>
                <a:r>
                  <a:rPr kumimoji="1"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)</a:t>
                </a:r>
                <a:r>
                  <a:rPr kumimoji="1"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，反之亦然。</a:t>
                </a:r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63" y="371558"/>
                <a:ext cx="8053808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1891" t="-6226" r="-1135" b="-10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697622" y="2090680"/>
                <a:ext cx="2378280" cy="4924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∙∆</m:t>
                      </m:r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sub>
                      </m:sSub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𝒉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622" y="2090680"/>
                <a:ext cx="2378280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423363" y="2788857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上式具有普遍意义，在三维运动中</a:t>
            </a:r>
            <a:endParaRPr kumimoji="1" lang="zh-CN" altLang="en-US" sz="3200" b="1" dirty="0"/>
          </a:p>
        </p:txBody>
      </p:sp>
      <p:sp>
        <p:nvSpPr>
          <p:cNvPr id="5" name="AutoShape 2"/>
          <p:cNvSpPr>
            <a:spLocks/>
          </p:cNvSpPr>
          <p:nvPr/>
        </p:nvSpPr>
        <p:spPr bwMode="auto">
          <a:xfrm>
            <a:off x="1164245" y="3663774"/>
            <a:ext cx="144052" cy="1521189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485455" y="3579366"/>
                <a:ext cx="2378280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∙∆</m:t>
                      </m:r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sub>
                      </m:sSub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𝒉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455" y="3579366"/>
                <a:ext cx="2378280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485455" y="4143111"/>
                <a:ext cx="2392706" cy="53751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𝒚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∙∆</m:t>
                      </m:r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𝒚</m:t>
                          </m:r>
                        </m:sub>
                      </m:sSub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𝒉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455" y="4143111"/>
                <a:ext cx="2392706" cy="5375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513591" y="4706856"/>
                <a:ext cx="2378280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𝒛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∙∆</m:t>
                      </m:r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</m:sub>
                      </m:sSub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𝒉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591" y="4706856"/>
                <a:ext cx="2378280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utoShape 2"/>
          <p:cNvSpPr>
            <a:spLocks/>
          </p:cNvSpPr>
          <p:nvPr/>
        </p:nvSpPr>
        <p:spPr bwMode="auto">
          <a:xfrm>
            <a:off x="5060213" y="3663774"/>
            <a:ext cx="144052" cy="1521189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381423" y="3579366"/>
                <a:ext cx="2807885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∙∆</m:t>
                      </m:r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sub>
                      </m:sSub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≥ℏ/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423" y="3579366"/>
                <a:ext cx="2807885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381423" y="4143111"/>
                <a:ext cx="2822311" cy="53751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𝒚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∙∆</m:t>
                      </m:r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𝒚</m:t>
                          </m:r>
                        </m:sub>
                      </m:sSub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kumimoji="1" lang="en-US" altLang="zh-CN" sz="32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ℏ/</m:t>
                      </m:r>
                      <m:r>
                        <a:rPr kumimoji="1" lang="en-US" altLang="zh-CN" sz="32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423" y="4143111"/>
                <a:ext cx="2822311" cy="53751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409559" y="4706856"/>
                <a:ext cx="2764603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𝒛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∙∆</m:t>
                      </m:r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</m:sub>
                      </m:sSub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kumimoji="1" lang="en-US" altLang="zh-CN" sz="32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ℏ/</m:t>
                      </m:r>
                      <m:r>
                        <a:rPr kumimoji="1" lang="en-US" altLang="zh-CN" sz="32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559" y="4706856"/>
                <a:ext cx="2764603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4302088" y="4123991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latin typeface="SimHei" charset="-122"/>
                <a:ea typeface="SimHei" charset="-122"/>
                <a:cs typeface="SimHei" charset="-122"/>
              </a:rPr>
              <a:t>或</a:t>
            </a:r>
            <a:endParaRPr kumimoji="1" lang="zh-CN" altLang="en-US" sz="3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349288" y="5575525"/>
            <a:ext cx="5645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“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不确定关系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”</a:t>
            </a:r>
            <a:r>
              <a:rPr kumimoji="1" lang="zh-CN" altLang="en-US" sz="3200" b="1" dirty="0">
                <a:latin typeface="SimHei" charset="-122"/>
                <a:ea typeface="SimHei" charset="-122"/>
                <a:cs typeface="SimHei" charset="-122"/>
              </a:rPr>
              <a:t>的数学表达式</a:t>
            </a:r>
            <a:endParaRPr kumimoji="1" lang="zh-CN" altLang="en-US" sz="3200" b="1" dirty="0"/>
          </a:p>
        </p:txBody>
      </p:sp>
      <p:pic>
        <p:nvPicPr>
          <p:cNvPr id="2050" name="Picture 2" descr="https://gimg2.baidu.com/image_search/src=http%3A%2F%2Fwww.jd-tv.com%2Fuploads%2Fallimg%2F180509%2F27-1P5091G133.jpg&amp;refer=http%3A%2F%2Fwww.jd-tv.com&amp;app=2002&amp;size=f9999,10000&amp;q=a80&amp;n=0&amp;g=0n&amp;fmt=auto?sec=1672192973&amp;t=2846bb3e4a04d331521b205958c2d6b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894" y="371558"/>
            <a:ext cx="2791282" cy="443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/>
          <p:cNvSpPr txBox="1"/>
          <p:nvPr/>
        </p:nvSpPr>
        <p:spPr>
          <a:xfrm>
            <a:off x="8379456" y="5184963"/>
            <a:ext cx="3916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海森堡，</a:t>
            </a:r>
            <a:r>
              <a:rPr lang="en-US" altLang="zh-CN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1901~1976</a:t>
            </a:r>
          </a:p>
          <a:p>
            <a:r>
              <a:rPr kumimoji="1" lang="en-US" altLang="zh-CN" sz="2800" b="1" dirty="0">
                <a:solidFill>
                  <a:srgbClr val="FF0000"/>
                </a:solidFill>
                <a:latin typeface="SimHei" charset="-122"/>
                <a:ea typeface="SimHei" charset="-122"/>
              </a:rPr>
              <a:t>1932</a:t>
            </a:r>
            <a:r>
              <a:rPr kumimoji="1"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</a:rPr>
              <a:t>年诺贝尔物理学奖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75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5" grpId="0" animBg="1"/>
      <p:bldP spid="6" grpId="0"/>
      <p:bldP spid="7" grpId="0"/>
      <p:bldP spid="8" grpId="0"/>
      <p:bldP spid="9" grpId="0" animBg="1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641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第一节 微观粒子的波粒二象性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80352" y="949013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经典物理：证实了光的波动性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80352" y="1533788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早期量子论：证实了光的波粒二象性</a:t>
            </a:r>
          </a:p>
        </p:txBody>
      </p:sp>
      <p:sp>
        <p:nvSpPr>
          <p:cNvPr id="5" name="AutoShape 2"/>
          <p:cNvSpPr>
            <a:spLocks/>
          </p:cNvSpPr>
          <p:nvPr/>
        </p:nvSpPr>
        <p:spPr bwMode="auto">
          <a:xfrm>
            <a:off x="7804087" y="812514"/>
            <a:ext cx="243976" cy="1945675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257922" y="644027"/>
                <a:ext cx="1295035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𝜈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922" y="644027"/>
                <a:ext cx="1295035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242889" y="1088855"/>
                <a:ext cx="1115242" cy="93500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889" y="1088855"/>
                <a:ext cx="1115242" cy="9350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152992" y="2031163"/>
                <a:ext cx="1446100" cy="93519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3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992" y="2031163"/>
                <a:ext cx="1446100" cy="9351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468188" y="2206371"/>
            <a:ext cx="71609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1924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年，德布罗意提出，所有的实物粒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子都具有波粒二象性。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261877" y="3281213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包括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电子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，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质子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，</a:t>
            </a:r>
            <a:r>
              <a:rPr lang="zh-CN" altLang="en-US" sz="3200" b="1" dirty="0">
                <a:solidFill>
                  <a:srgbClr val="006600"/>
                </a:solidFill>
                <a:latin typeface="SimHei" charset="-122"/>
                <a:ea typeface="SimHei" charset="-122"/>
                <a:cs typeface="SimHei" charset="-122"/>
              </a:rPr>
              <a:t>中子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，</a:t>
            </a:r>
            <a:r>
              <a:rPr lang="mr-IN" altLang="zh-CN" sz="3200" b="1" dirty="0">
                <a:latin typeface="SimHei" charset="-122"/>
                <a:ea typeface="SimHei" charset="-122"/>
                <a:cs typeface="SimHei" charset="-122"/>
              </a:rPr>
              <a:t>……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261877" y="3865988"/>
                <a:ext cx="13853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质量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𝒎</m:t>
                    </m:r>
                  </m:oMath>
                </a14:m>
                <a:endParaRPr lang="zh-CN" altLang="en-US" sz="3200" b="1" dirty="0">
                  <a:solidFill>
                    <a:srgbClr val="0000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7" y="3865988"/>
                <a:ext cx="1385316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1013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261877" y="4448387"/>
                <a:ext cx="125226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速度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𝒗</m:t>
                    </m:r>
                  </m:oMath>
                </a14:m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7" y="4448387"/>
                <a:ext cx="1252266" cy="584775"/>
              </a:xfrm>
              <a:prstGeom prst="rect">
                <a:avLst/>
              </a:prstGeom>
              <a:blipFill rotWithShape="0">
                <a:blip r:embed="rId7"/>
                <a:stretch>
                  <a:fillRect l="-12195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utoShape 2"/>
          <p:cNvSpPr>
            <a:spLocks/>
          </p:cNvSpPr>
          <p:nvPr/>
        </p:nvSpPr>
        <p:spPr bwMode="auto">
          <a:xfrm flipH="1">
            <a:off x="2692163" y="4011819"/>
            <a:ext cx="149058" cy="873136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79201" y="412601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自由粒子具有</a:t>
            </a:r>
          </a:p>
        </p:txBody>
      </p:sp>
      <p:cxnSp>
        <p:nvCxnSpPr>
          <p:cNvPr id="16" name="直线箭头连接符 15"/>
          <p:cNvCxnSpPr/>
          <p:nvPr/>
        </p:nvCxnSpPr>
        <p:spPr>
          <a:xfrm flipV="1">
            <a:off x="5921115" y="3865988"/>
            <a:ext cx="1098202" cy="492444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utoShape 2"/>
          <p:cNvSpPr>
            <a:spLocks/>
          </p:cNvSpPr>
          <p:nvPr/>
        </p:nvSpPr>
        <p:spPr bwMode="auto">
          <a:xfrm>
            <a:off x="7138153" y="3425728"/>
            <a:ext cx="152400" cy="873136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p:sp>
        <p:nvSpPr>
          <p:cNvPr id="19" name="AutoShape 2"/>
          <p:cNvSpPr>
            <a:spLocks/>
          </p:cNvSpPr>
          <p:nvPr/>
        </p:nvSpPr>
        <p:spPr bwMode="auto">
          <a:xfrm>
            <a:off x="7139125" y="4523337"/>
            <a:ext cx="152400" cy="873136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7409389" y="3203017"/>
                <a:ext cx="12747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能量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𝑬</m:t>
                    </m:r>
                  </m:oMath>
                </a14:m>
                <a:endParaRPr lang="zh-CN" altLang="en-US" sz="3200" b="1" dirty="0">
                  <a:solidFill>
                    <a:srgbClr val="0000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89" y="3203017"/>
                <a:ext cx="1274708" cy="584775"/>
              </a:xfrm>
              <a:prstGeom prst="rect">
                <a:avLst/>
              </a:prstGeom>
              <a:blipFill rotWithShape="0">
                <a:blip r:embed="rId8"/>
                <a:stretch>
                  <a:fillRect l="-11905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7409389" y="3785416"/>
                <a:ext cx="125226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动量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𝒑</m:t>
                    </m:r>
                  </m:oMath>
                </a14:m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89" y="3785416"/>
                <a:ext cx="1252266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12136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7409389" y="4370191"/>
                <a:ext cx="12362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波长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</m:oMath>
                </a14:m>
                <a:endParaRPr lang="zh-CN" altLang="en-US" sz="3200" b="1" dirty="0">
                  <a:solidFill>
                    <a:srgbClr val="0000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89" y="4370191"/>
                <a:ext cx="1236236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12315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7409389" y="4952590"/>
                <a:ext cx="125226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频率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𝝂</m:t>
                    </m:r>
                  </m:oMath>
                </a14:m>
                <a:endParaRPr lang="zh-CN" altLang="en-US" sz="32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89" y="4952590"/>
                <a:ext cx="1252266" cy="584775"/>
              </a:xfrm>
              <a:prstGeom prst="rect">
                <a:avLst/>
              </a:prstGeom>
              <a:blipFill rotWithShape="0">
                <a:blip r:embed="rId11"/>
                <a:stretch>
                  <a:fillRect l="-12136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线箭头连接符 24"/>
          <p:cNvCxnSpPr/>
          <p:nvPr/>
        </p:nvCxnSpPr>
        <p:spPr>
          <a:xfrm>
            <a:off x="5921115" y="4540947"/>
            <a:ext cx="1098202" cy="399883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468188" y="5645543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它们之间满足关系</a:t>
            </a:r>
          </a:p>
        </p:txBody>
      </p:sp>
      <p:sp>
        <p:nvSpPr>
          <p:cNvPr id="32" name="AutoShape 2"/>
          <p:cNvSpPr>
            <a:spLocks/>
          </p:cNvSpPr>
          <p:nvPr/>
        </p:nvSpPr>
        <p:spPr bwMode="auto">
          <a:xfrm>
            <a:off x="4020713" y="5372469"/>
            <a:ext cx="243976" cy="1211341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4414588" y="5263942"/>
                <a:ext cx="1366976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𝜈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88" y="5263942"/>
                <a:ext cx="1366976" cy="4924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4459515" y="5708770"/>
                <a:ext cx="1115242" cy="93500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515" y="5708770"/>
                <a:ext cx="1115242" cy="9350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右箭头 34"/>
          <p:cNvSpPr/>
          <p:nvPr/>
        </p:nvSpPr>
        <p:spPr>
          <a:xfrm>
            <a:off x="6100995" y="5753740"/>
            <a:ext cx="749508" cy="347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6961522" y="560057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德布罗意关系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399554" y="5229986"/>
            <a:ext cx="1368000" cy="1475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15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animBg="1"/>
      <p:bldP spid="14" grpId="0"/>
      <p:bldP spid="18" grpId="0" animBg="1"/>
      <p:bldP spid="19" grpId="0" animBg="1"/>
      <p:bldP spid="21" grpId="0"/>
      <p:bldP spid="22" grpId="0"/>
      <p:bldP spid="23" grpId="0"/>
      <p:bldP spid="24" grpId="0"/>
      <p:bldP spid="28" grpId="0"/>
      <p:bldP spid="32" grpId="0" animBg="1"/>
      <p:bldP spid="33" grpId="0"/>
      <p:bldP spid="34" grpId="0"/>
      <p:bldP spid="35" grpId="0" animBg="1"/>
      <p:bldP spid="36" grpId="0"/>
      <p:bldP spid="3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69712" y="302682"/>
                <a:ext cx="11198515" cy="9702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：对速度为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𝒗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𝟏𝟎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𝟓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𝒎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/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𝒔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的电子射线束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射线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，若测量速度的精确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度为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.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𝟏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%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，求：电子位置的不确定量。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12" y="302682"/>
                <a:ext cx="11198515" cy="970202"/>
              </a:xfrm>
              <a:prstGeom prst="rect">
                <a:avLst/>
              </a:prstGeom>
              <a:blipFill rotWithShape="0">
                <a:blip r:embed="rId2"/>
                <a:stretch>
                  <a:fillRect l="-1143" t="-6918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69712" y="127831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72523" y="127288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由题意可知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847151" y="1880512"/>
                <a:ext cx="2032223" cy="9253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𝑣</m:t>
                          </m:r>
                        </m:den>
                      </m:f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=0.1%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151" y="1880512"/>
                <a:ext cx="2032223" cy="9253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箭头 5"/>
          <p:cNvSpPr/>
          <p:nvPr/>
        </p:nvSpPr>
        <p:spPr>
          <a:xfrm>
            <a:off x="4085023" y="2243086"/>
            <a:ext cx="613585" cy="2890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877625" y="2127345"/>
                <a:ext cx="423532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=0.1%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=100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625" y="2127345"/>
                <a:ext cx="4235327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1272523" y="288044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根据不确定关系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301939" y="3592258"/>
                <a:ext cx="3667030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𝑥𝑚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939" y="3592258"/>
                <a:ext cx="3667030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302691" y="4273296"/>
                <a:ext cx="6986464" cy="98834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𝑣</m:t>
                          </m:r>
                        </m:den>
                      </m:f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6.63×</m:t>
                          </m:r>
                          <m:sSup>
                            <m:sSupPr>
                              <m:ctrlP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−34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9.1×</m:t>
                          </m:r>
                          <m:sSup>
                            <m:sSupPr>
                              <m:ctrlP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−31</m:t>
                              </m:r>
                            </m:sup>
                          </m:sSup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×100</m:t>
                          </m:r>
                        </m:den>
                      </m:f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=7.3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691" y="4273296"/>
                <a:ext cx="6986464" cy="98834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0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8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69712" y="302682"/>
                <a:ext cx="10982943" cy="963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2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：原子的线度是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𝟏𝟎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−</m:t>
                        </m:r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𝟏𝟎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𝒎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，用不确定关系讨论原子中电子速度的不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确定量。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12" y="302682"/>
                <a:ext cx="10982943" cy="963854"/>
              </a:xfrm>
              <a:prstGeom prst="rect">
                <a:avLst/>
              </a:prstGeom>
              <a:blipFill rotWithShape="0">
                <a:blip r:embed="rId2"/>
                <a:stretch>
                  <a:fillRect l="-1166" t="-7595" b="-170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69712" y="127831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72523" y="1272884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原子中电子位置的不确定量为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290223" y="1317729"/>
                <a:ext cx="2195152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−10</m:t>
                          </m:r>
                        </m:sup>
                      </m:sSup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23" y="1317729"/>
                <a:ext cx="2195152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836421" y="1959840"/>
            <a:ext cx="610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根据不确定关系，动量的不确定量为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897989" y="1810172"/>
                <a:ext cx="2593467" cy="8179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f>
                        <m:f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89" y="1810172"/>
                <a:ext cx="2593467" cy="8179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760944" y="2506018"/>
                <a:ext cx="4124334" cy="8179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f>
                        <m:f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=7.3×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sup>
                      </m:sSup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944" y="2506018"/>
                <a:ext cx="4124334" cy="81798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836421" y="354390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根据经典电磁理论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836421" y="4190217"/>
                <a:ext cx="2416366" cy="93775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f>
                        <m:fPr>
                          <m:ctrlPr>
                            <a:rPr kumimoji="1" lang="mr-IN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den>
                      </m:f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21" y="4190217"/>
                <a:ext cx="2416366" cy="93775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右箭头 10"/>
          <p:cNvSpPr/>
          <p:nvPr/>
        </p:nvSpPr>
        <p:spPr>
          <a:xfrm>
            <a:off x="3438808" y="4574688"/>
            <a:ext cx="576776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187537" y="4237269"/>
                <a:ext cx="4675446" cy="9188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𝑚𝑟</m:t>
                              </m:r>
                            </m:e>
                          </m:rad>
                        </m:den>
                      </m:f>
                      <m:r>
                        <a:rPr kumimoji="1" lang="mr-IN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1.6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sup>
                      </m:sSup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537" y="4237269"/>
                <a:ext cx="4675446" cy="91884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839353" y="5156110"/>
            <a:ext cx="95205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经典理论中的核外电子速度与其不确定量在同一数量级上，</a:t>
            </a:r>
            <a:endParaRPr lang="en-US" altLang="zh-CN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确定性的速度概念已经失去了意义。同样的，也不能认为核</a:t>
            </a:r>
            <a:endParaRPr lang="en-US" altLang="zh-CN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外电子的轨道是一个确定的椭圆。</a:t>
            </a:r>
          </a:p>
        </p:txBody>
      </p:sp>
    </p:spTree>
    <p:extLst>
      <p:ext uri="{BB962C8B-B14F-4D97-AF65-F5344CB8AC3E}">
        <p14:creationId xmlns:p14="http://schemas.microsoft.com/office/powerpoint/2010/main" val="215864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69712" y="302682"/>
                <a:ext cx="1130091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3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：设子弹的质量为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.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𝟎𝟏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𝒌𝒈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，枪口的直径为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.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𝟓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𝒄𝒎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，试用测不准关系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计算子弹射出枪口的横向速度。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12" y="302682"/>
                <a:ext cx="11300914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133" t="-8333" b="-17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69712" y="127831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72523" y="1272884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子弹位置的不确定量为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319552" y="1347186"/>
                <a:ext cx="2156231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=0.005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552" y="1347186"/>
                <a:ext cx="2156231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1272522" y="1817630"/>
            <a:ext cx="7545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根据不确定关系，子弹横向速度的不确定量为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982205" y="2380407"/>
                <a:ext cx="4459362" cy="8179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f>
                        <m:f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=1.3×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−29</m:t>
                          </m:r>
                        </m:sup>
                      </m:sSup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205" y="2380407"/>
                <a:ext cx="4459362" cy="8179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002891" y="3533366"/>
            <a:ext cx="95205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微观粒子的波粒二象性不会影响宏观物体。处于宏观尺寸的</a:t>
            </a:r>
            <a:endParaRPr lang="en-US" altLang="zh-CN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物体，其相对的不确定度非常小。</a:t>
            </a:r>
          </a:p>
        </p:txBody>
      </p:sp>
    </p:spTree>
    <p:extLst>
      <p:ext uri="{BB962C8B-B14F-4D97-AF65-F5344CB8AC3E}">
        <p14:creationId xmlns:p14="http://schemas.microsoft.com/office/powerpoint/2010/main" val="225029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二 能量和时间的不确定关系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752699" y="1007468"/>
                <a:ext cx="2136802" cy="4924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𝑬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∙∆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𝒕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𝒉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99" y="1007468"/>
                <a:ext cx="213680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68187" y="1619922"/>
                <a:ext cx="10860665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1.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若一体系处于某状态的时间不确定量为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𝒕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，那么这个状态</a:t>
                </a:r>
                <a:endParaRPr lang="en-US" altLang="zh-CN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en-US" altLang="zh-CN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  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的能量也有不确定量</a:t>
                </a:r>
                <a14:m>
                  <m:oMath xmlns:m="http://schemas.openxmlformats.org/officeDocument/2006/math">
                    <m:r>
                      <a:rPr lang="zh-CN" altLang="en-US" sz="32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𝑬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7" y="1619922"/>
                <a:ext cx="10860665" cy="1077218"/>
              </a:xfrm>
              <a:prstGeom prst="rect">
                <a:avLst/>
              </a:prstGeom>
              <a:blipFill rotWithShape="0">
                <a:blip r:embed="rId3"/>
                <a:stretch>
                  <a:fillRect l="-1460" t="-9091" r="-674" b="-16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1689732" y="269714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例：光谱线的宽度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8187" y="3281915"/>
            <a:ext cx="1085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2.</a:t>
            </a:r>
            <a:r>
              <a:rPr lang="zh-CN" altLang="en-US" sz="32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原子在某激发状态的时间越长，该状态的能量宽度越小。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229850" y="3886784"/>
                <a:ext cx="925125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𝒕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↑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850" y="3886784"/>
                <a:ext cx="925125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462312" y="3886783"/>
                <a:ext cx="925125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𝑬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312" y="3886783"/>
                <a:ext cx="925125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68187" y="4359133"/>
                <a:ext cx="49151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3.</a:t>
                </a:r>
                <a:r>
                  <a:rPr lang="zh-CN" altLang="en-US" sz="3200" b="1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𝑬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小的能级比较稳定。</a:t>
                </a:r>
                <a:endParaRPr lang="zh-CN" altLang="en-US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7" y="4359133"/>
                <a:ext cx="491512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3226" t="-18750" r="-2605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3705670" y="4943908"/>
                <a:ext cx="1451103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𝒕</m:t>
                      </m:r>
                      <m:r>
                        <a:rPr kumimoji="1" lang="is-I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→∞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670" y="4943908"/>
                <a:ext cx="1451103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818243" y="4943908"/>
                <a:ext cx="1444691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𝑬</m:t>
                      </m:r>
                      <m:r>
                        <a:rPr kumimoji="1" lang="is-I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243" y="4943908"/>
                <a:ext cx="1444691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782463" y="485157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对应于体系的基态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91517" y="5528683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基态的能量是可以被精确测量的。</a:t>
            </a:r>
          </a:p>
        </p:txBody>
      </p:sp>
    </p:spTree>
    <p:extLst>
      <p:ext uri="{BB962C8B-B14F-4D97-AF65-F5344CB8AC3E}">
        <p14:creationId xmlns:p14="http://schemas.microsoft.com/office/powerpoint/2010/main" val="196322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经典和量子的区分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962520" y="302682"/>
                <a:ext cx="464871" cy="6155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𝒉</m:t>
                      </m:r>
                    </m:oMath>
                  </m:oMathPara>
                </a14:m>
                <a:endParaRPr kumimoji="1" lang="zh-CN" altLang="en-US" sz="4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520" y="302682"/>
                <a:ext cx="464871" cy="6155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479479" y="1031858"/>
                <a:ext cx="3639201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=6.63×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−34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479" y="1031858"/>
                <a:ext cx="3639201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6458680" y="94444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非常小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68188" y="1526469"/>
                <a:ext cx="24933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若令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𝒉</m:t>
                    </m:r>
                    <m:r>
                      <a:rPr lang="is-I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1526469"/>
                <a:ext cx="2493375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6357" t="-16667" r="-5379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109939" y="1576597"/>
                <a:ext cx="2378280" cy="492443"/>
              </a:xfrm>
              <a:prstGeom prst="rect">
                <a:avLst/>
              </a:prstGeom>
              <a:solidFill>
                <a:srgbClr val="FFE3DD"/>
              </a:solidFill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∙∆</m:t>
                      </m:r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sub>
                      </m:sSub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𝒉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939" y="1576597"/>
                <a:ext cx="2378280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箭头 7"/>
          <p:cNvSpPr/>
          <p:nvPr/>
        </p:nvSpPr>
        <p:spPr>
          <a:xfrm>
            <a:off x="5858891" y="1656860"/>
            <a:ext cx="684197" cy="335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891804" y="1556383"/>
                <a:ext cx="2378280" cy="492443"/>
              </a:xfrm>
              <a:prstGeom prst="rect">
                <a:avLst/>
              </a:prstGeom>
              <a:solidFill>
                <a:srgbClr val="FAFBD3"/>
              </a:solidFill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∙∆</m:t>
                      </m:r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sub>
                      </m:sSub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804" y="1556383"/>
                <a:ext cx="2378280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68188" y="2120938"/>
                <a:ext cx="9892645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也就是说，在任何情况下都可以有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32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𝒑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sub>
                    </m:sSub>
                    <m:r>
                      <a:rPr lang="en-US" altLang="zh-CN" sz="32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zh-CN" sz="32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此时，</a:t>
                </a:r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问题回归到经典力学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2120938"/>
                <a:ext cx="9892645" cy="1077218"/>
              </a:xfrm>
              <a:prstGeom prst="rect">
                <a:avLst/>
              </a:prstGeom>
              <a:blipFill rotWithShape="0">
                <a:blip r:embed="rId7"/>
                <a:stretch>
                  <a:fillRect l="-1602" t="-9040" r="-739" b="-1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68188" y="3198156"/>
                <a:ext cx="331693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若令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𝒉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很大，例如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3198156"/>
                <a:ext cx="3316934" cy="584775"/>
              </a:xfrm>
              <a:prstGeom prst="rect">
                <a:avLst/>
              </a:prstGeom>
              <a:blipFill rotWithShape="0">
                <a:blip r:embed="rId8"/>
                <a:stretch>
                  <a:fillRect l="-4779" t="-16667" r="-4044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039290" y="3244321"/>
                <a:ext cx="3507755" cy="50359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=6.63×</m:t>
                      </m:r>
                      <m:sSup>
                        <m:sSupPr>
                          <m:ctrlP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𝟏𝟎</m:t>
                          </m:r>
                        </m:e>
                        <m:sup>
                          <m: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𝟑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290" y="3244321"/>
                <a:ext cx="3507755" cy="5035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468188" y="3973893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子弹射出枪口时的横向速度：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5858891" y="3780917"/>
                <a:ext cx="3842141" cy="93500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=200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891" y="3780917"/>
                <a:ext cx="3842141" cy="9350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468188" y="4631907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量子力学就将决定宏观世界。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68188" y="5217248"/>
            <a:ext cx="962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经典或量子力学的适用性取决于所研究系统的尺度。</a:t>
            </a:r>
          </a:p>
        </p:txBody>
      </p:sp>
    </p:spTree>
    <p:extLst>
      <p:ext uri="{BB962C8B-B14F-4D97-AF65-F5344CB8AC3E}">
        <p14:creationId xmlns:p14="http://schemas.microsoft.com/office/powerpoint/2010/main" val="205831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电子的波粒二象性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68188" y="943729"/>
                <a:ext cx="8690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设电子的初速为零，经过电势差为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𝑼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的电场加速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943729"/>
                <a:ext cx="8690199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1825" t="-16667" r="-982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122707" y="1683251"/>
                <a:ext cx="2224904" cy="92198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𝑒𝑈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707" y="1683251"/>
                <a:ext cx="2224904" cy="9219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箭头 5"/>
          <p:cNvSpPr/>
          <p:nvPr/>
        </p:nvSpPr>
        <p:spPr>
          <a:xfrm>
            <a:off x="3522442" y="2034438"/>
            <a:ext cx="749508" cy="347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491751" y="1893111"/>
                <a:ext cx="2216119" cy="55053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𝑒𝑚𝑈</m:t>
                          </m:r>
                        </m:e>
                      </m:rad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751" y="1893111"/>
                <a:ext cx="2216119" cy="55053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箭头 7"/>
          <p:cNvSpPr/>
          <p:nvPr/>
        </p:nvSpPr>
        <p:spPr>
          <a:xfrm>
            <a:off x="6927701" y="2036938"/>
            <a:ext cx="749508" cy="347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852040" y="1670761"/>
                <a:ext cx="2216119" cy="10271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𝑒𝑚𝑈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040" y="1670761"/>
                <a:ext cx="2216119" cy="102714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ine 3"/>
          <p:cNvSpPr>
            <a:spLocks noChangeShapeType="1"/>
          </p:cNvSpPr>
          <p:nvPr/>
        </p:nvSpPr>
        <p:spPr bwMode="auto">
          <a:xfrm flipV="1">
            <a:off x="5476851" y="4317486"/>
            <a:ext cx="1066800" cy="1143000"/>
          </a:xfrm>
          <a:prstGeom prst="line">
            <a:avLst/>
          </a:prstGeom>
          <a:noFill/>
          <a:ln w="19050">
            <a:solidFill>
              <a:srgbClr val="99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8" name="Group 4"/>
          <p:cNvGrpSpPr>
            <a:grpSpLocks/>
          </p:cNvGrpSpPr>
          <p:nvPr/>
        </p:nvGrpSpPr>
        <p:grpSpPr bwMode="auto">
          <a:xfrm>
            <a:off x="6238851" y="3728523"/>
            <a:ext cx="1143000" cy="1822450"/>
            <a:chOff x="2522" y="1104"/>
            <a:chExt cx="720" cy="1148"/>
          </a:xfrm>
        </p:grpSpPr>
        <p:grpSp>
          <p:nvGrpSpPr>
            <p:cNvPr id="19" name="Group 5"/>
            <p:cNvGrpSpPr>
              <a:grpSpLocks/>
            </p:cNvGrpSpPr>
            <p:nvPr/>
          </p:nvGrpSpPr>
          <p:grpSpPr bwMode="auto">
            <a:xfrm>
              <a:off x="2522" y="1331"/>
              <a:ext cx="336" cy="336"/>
              <a:chOff x="2352" y="2160"/>
              <a:chExt cx="336" cy="336"/>
            </a:xfrm>
          </p:grpSpPr>
          <p:sp>
            <p:nvSpPr>
              <p:cNvPr id="29" name="Line 6"/>
              <p:cNvSpPr>
                <a:spLocks noChangeShapeType="1"/>
              </p:cNvSpPr>
              <p:nvPr/>
            </p:nvSpPr>
            <p:spPr bwMode="auto">
              <a:xfrm flipV="1">
                <a:off x="2352" y="2160"/>
                <a:ext cx="288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Line 7"/>
              <p:cNvSpPr>
                <a:spLocks noChangeShapeType="1"/>
              </p:cNvSpPr>
              <p:nvPr/>
            </p:nvSpPr>
            <p:spPr bwMode="auto">
              <a:xfrm flipV="1">
                <a:off x="2352" y="2208"/>
                <a:ext cx="288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Line 8"/>
              <p:cNvSpPr>
                <a:spLocks noChangeShapeType="1"/>
              </p:cNvSpPr>
              <p:nvPr/>
            </p:nvSpPr>
            <p:spPr bwMode="auto">
              <a:xfrm flipV="1">
                <a:off x="2400" y="2208"/>
                <a:ext cx="288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Line 9"/>
              <p:cNvSpPr>
                <a:spLocks noChangeShapeType="1"/>
              </p:cNvSpPr>
              <p:nvPr/>
            </p:nvSpPr>
            <p:spPr bwMode="auto">
              <a:xfrm>
                <a:off x="2352" y="2448"/>
                <a:ext cx="48" cy="4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Line 10"/>
              <p:cNvSpPr>
                <a:spLocks noChangeShapeType="1"/>
              </p:cNvSpPr>
              <p:nvPr/>
            </p:nvSpPr>
            <p:spPr bwMode="auto">
              <a:xfrm>
                <a:off x="2640" y="2173"/>
                <a:ext cx="48" cy="4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2832" y="1104"/>
              <a:ext cx="410" cy="1148"/>
              <a:chOff x="2662" y="1885"/>
              <a:chExt cx="410" cy="1148"/>
            </a:xfrm>
          </p:grpSpPr>
          <p:sp>
            <p:nvSpPr>
              <p:cNvPr id="21" name="Line 12"/>
              <p:cNvSpPr>
                <a:spLocks noChangeShapeType="1"/>
              </p:cNvSpPr>
              <p:nvPr/>
            </p:nvSpPr>
            <p:spPr bwMode="auto">
              <a:xfrm flipV="1">
                <a:off x="2662" y="1885"/>
                <a:ext cx="24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Line 13"/>
              <p:cNvSpPr>
                <a:spLocks noChangeShapeType="1"/>
              </p:cNvSpPr>
              <p:nvPr/>
            </p:nvSpPr>
            <p:spPr bwMode="auto">
              <a:xfrm>
                <a:off x="2893" y="1898"/>
                <a:ext cx="0" cy="4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Oval 14"/>
              <p:cNvSpPr>
                <a:spLocks noChangeArrowheads="1"/>
              </p:cNvSpPr>
              <p:nvPr/>
            </p:nvSpPr>
            <p:spPr bwMode="auto">
              <a:xfrm>
                <a:off x="2723" y="2352"/>
                <a:ext cx="336" cy="33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4" name="Text Box 15"/>
              <p:cNvSpPr txBox="1">
                <a:spLocks noChangeArrowheads="1"/>
              </p:cNvSpPr>
              <p:nvPr/>
            </p:nvSpPr>
            <p:spPr bwMode="auto">
              <a:xfrm>
                <a:off x="2736" y="2352"/>
                <a:ext cx="29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2800" b="1"/>
                  <a:t>G</a:t>
                </a:r>
                <a:endParaRPr lang="en-US" altLang="zh-CN" sz="2800"/>
              </a:p>
            </p:txBody>
          </p:sp>
          <p:sp>
            <p:nvSpPr>
              <p:cNvPr id="25" name="Line 16"/>
              <p:cNvSpPr>
                <a:spLocks noChangeShapeType="1"/>
              </p:cNvSpPr>
              <p:nvPr/>
            </p:nvSpPr>
            <p:spPr bwMode="auto">
              <a:xfrm>
                <a:off x="2880" y="2688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Line 17"/>
              <p:cNvSpPr>
                <a:spLocks noChangeShapeType="1"/>
              </p:cNvSpPr>
              <p:nvPr/>
            </p:nvSpPr>
            <p:spPr bwMode="auto">
              <a:xfrm>
                <a:off x="2784" y="2928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Line 18"/>
              <p:cNvSpPr>
                <a:spLocks noChangeShapeType="1"/>
              </p:cNvSpPr>
              <p:nvPr/>
            </p:nvSpPr>
            <p:spPr bwMode="auto">
              <a:xfrm>
                <a:off x="2845" y="3033"/>
                <a:ext cx="13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Line 19"/>
              <p:cNvSpPr>
                <a:spLocks noChangeShapeType="1"/>
              </p:cNvSpPr>
              <p:nvPr/>
            </p:nvSpPr>
            <p:spPr bwMode="auto">
              <a:xfrm>
                <a:off x="2819" y="2976"/>
                <a:ext cx="19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4" name="Group 20"/>
          <p:cNvGrpSpPr>
            <a:grpSpLocks/>
          </p:cNvGrpSpPr>
          <p:nvPr/>
        </p:nvGrpSpPr>
        <p:grpSpPr bwMode="auto">
          <a:xfrm>
            <a:off x="7880326" y="4591703"/>
            <a:ext cx="3124200" cy="152400"/>
            <a:chOff x="3408" y="2448"/>
            <a:chExt cx="1968" cy="70"/>
          </a:xfrm>
        </p:grpSpPr>
        <p:sp>
          <p:nvSpPr>
            <p:cNvPr id="35" name="Line 21"/>
            <p:cNvSpPr>
              <a:spLocks noChangeShapeType="1"/>
            </p:cNvSpPr>
            <p:nvPr/>
          </p:nvSpPr>
          <p:spPr bwMode="auto">
            <a:xfrm>
              <a:off x="3408" y="2496"/>
              <a:ext cx="19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Oval 22"/>
            <p:cNvSpPr>
              <a:spLocks noChangeArrowheads="1"/>
            </p:cNvSpPr>
            <p:nvPr/>
          </p:nvSpPr>
          <p:spPr bwMode="auto">
            <a:xfrm>
              <a:off x="3600" y="2448"/>
              <a:ext cx="70" cy="7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7" name="Oval 23"/>
            <p:cNvSpPr>
              <a:spLocks noChangeArrowheads="1"/>
            </p:cNvSpPr>
            <p:nvPr/>
          </p:nvSpPr>
          <p:spPr bwMode="auto">
            <a:xfrm>
              <a:off x="5040" y="2448"/>
              <a:ext cx="70" cy="7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" name="Oval 24"/>
            <p:cNvSpPr>
              <a:spLocks noChangeArrowheads="1"/>
            </p:cNvSpPr>
            <p:nvPr/>
          </p:nvSpPr>
          <p:spPr bwMode="auto">
            <a:xfrm>
              <a:off x="4080" y="2448"/>
              <a:ext cx="70" cy="7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" name="Oval 25"/>
            <p:cNvSpPr>
              <a:spLocks noChangeArrowheads="1"/>
            </p:cNvSpPr>
            <p:nvPr/>
          </p:nvSpPr>
          <p:spPr bwMode="auto">
            <a:xfrm>
              <a:off x="4560" y="2448"/>
              <a:ext cx="70" cy="7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42" name="Group 28"/>
          <p:cNvGrpSpPr>
            <a:grpSpLocks/>
          </p:cNvGrpSpPr>
          <p:nvPr/>
        </p:nvGrpSpPr>
        <p:grpSpPr bwMode="auto">
          <a:xfrm>
            <a:off x="8261326" y="3220103"/>
            <a:ext cx="762000" cy="1371600"/>
            <a:chOff x="3504" y="1584"/>
            <a:chExt cx="480" cy="864"/>
          </a:xfrm>
        </p:grpSpPr>
        <p:grpSp>
          <p:nvGrpSpPr>
            <p:cNvPr id="43" name="Group 29"/>
            <p:cNvGrpSpPr>
              <a:grpSpLocks/>
            </p:cNvGrpSpPr>
            <p:nvPr/>
          </p:nvGrpSpPr>
          <p:grpSpPr bwMode="auto">
            <a:xfrm>
              <a:off x="3504" y="1584"/>
              <a:ext cx="0" cy="864"/>
              <a:chOff x="3648" y="1584"/>
              <a:chExt cx="0" cy="864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>
                <a:off x="3648" y="1584"/>
                <a:ext cx="0" cy="864"/>
              </a:xfrm>
              <a:prstGeom prst="line">
                <a:avLst/>
              </a:prstGeom>
              <a:noFill/>
              <a:ln w="19050">
                <a:solidFill>
                  <a:srgbClr val="9900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" name="Line 31"/>
              <p:cNvSpPr>
                <a:spLocks noChangeShapeType="1"/>
              </p:cNvSpPr>
              <p:nvPr/>
            </p:nvSpPr>
            <p:spPr bwMode="auto">
              <a:xfrm>
                <a:off x="3648" y="1920"/>
                <a:ext cx="0" cy="288"/>
              </a:xfrm>
              <a:prstGeom prst="line">
                <a:avLst/>
              </a:prstGeom>
              <a:noFill/>
              <a:ln w="19050">
                <a:solidFill>
                  <a:srgbClr val="800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4" name="Group 32"/>
            <p:cNvGrpSpPr>
              <a:grpSpLocks/>
            </p:cNvGrpSpPr>
            <p:nvPr/>
          </p:nvGrpSpPr>
          <p:grpSpPr bwMode="auto">
            <a:xfrm>
              <a:off x="3984" y="1584"/>
              <a:ext cx="0" cy="864"/>
              <a:chOff x="3648" y="1584"/>
              <a:chExt cx="0" cy="864"/>
            </a:xfrm>
          </p:grpSpPr>
          <p:sp>
            <p:nvSpPr>
              <p:cNvPr id="45" name="Line 33"/>
              <p:cNvSpPr>
                <a:spLocks noChangeShapeType="1"/>
              </p:cNvSpPr>
              <p:nvPr/>
            </p:nvSpPr>
            <p:spPr bwMode="auto">
              <a:xfrm>
                <a:off x="3648" y="1584"/>
                <a:ext cx="0" cy="864"/>
              </a:xfrm>
              <a:prstGeom prst="line">
                <a:avLst/>
              </a:prstGeom>
              <a:noFill/>
              <a:ln w="19050">
                <a:solidFill>
                  <a:srgbClr val="9900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" name="Line 34"/>
              <p:cNvSpPr>
                <a:spLocks noChangeShapeType="1"/>
              </p:cNvSpPr>
              <p:nvPr/>
            </p:nvSpPr>
            <p:spPr bwMode="auto">
              <a:xfrm>
                <a:off x="3648" y="1920"/>
                <a:ext cx="0" cy="288"/>
              </a:xfrm>
              <a:prstGeom prst="line">
                <a:avLst/>
              </a:prstGeom>
              <a:noFill/>
              <a:ln w="19050">
                <a:solidFill>
                  <a:srgbClr val="800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9" name="Line 35"/>
          <p:cNvSpPr>
            <a:spLocks noChangeShapeType="1"/>
          </p:cNvSpPr>
          <p:nvPr/>
        </p:nvSpPr>
        <p:spPr bwMode="auto">
          <a:xfrm flipV="1">
            <a:off x="8261326" y="3753503"/>
            <a:ext cx="1981200" cy="838200"/>
          </a:xfrm>
          <a:prstGeom prst="line">
            <a:avLst/>
          </a:prstGeom>
          <a:noFill/>
          <a:ln w="19050">
            <a:solidFill>
              <a:srgbClr val="80008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Line 36"/>
          <p:cNvSpPr>
            <a:spLocks noChangeShapeType="1"/>
          </p:cNvSpPr>
          <p:nvPr/>
        </p:nvSpPr>
        <p:spPr bwMode="auto">
          <a:xfrm flipV="1">
            <a:off x="9023326" y="3753503"/>
            <a:ext cx="1981200" cy="838200"/>
          </a:xfrm>
          <a:prstGeom prst="line">
            <a:avLst/>
          </a:prstGeom>
          <a:noFill/>
          <a:ln w="19050">
            <a:solidFill>
              <a:srgbClr val="80008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1" name="Group 37"/>
          <p:cNvGrpSpPr>
            <a:grpSpLocks/>
          </p:cNvGrpSpPr>
          <p:nvPr/>
        </p:nvGrpSpPr>
        <p:grpSpPr bwMode="auto">
          <a:xfrm>
            <a:off x="8261326" y="4744103"/>
            <a:ext cx="762000" cy="457200"/>
            <a:chOff x="3504" y="2544"/>
            <a:chExt cx="480" cy="288"/>
          </a:xfrm>
        </p:grpSpPr>
        <p:sp>
          <p:nvSpPr>
            <p:cNvPr id="52" name="Line 38"/>
            <p:cNvSpPr>
              <a:spLocks noChangeShapeType="1"/>
            </p:cNvSpPr>
            <p:nvPr/>
          </p:nvSpPr>
          <p:spPr bwMode="auto">
            <a:xfrm>
              <a:off x="3504" y="254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" name="Line 39"/>
            <p:cNvSpPr>
              <a:spLocks noChangeShapeType="1"/>
            </p:cNvSpPr>
            <p:nvPr/>
          </p:nvSpPr>
          <p:spPr bwMode="auto">
            <a:xfrm>
              <a:off x="3984" y="254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" name="Line 40"/>
            <p:cNvSpPr>
              <a:spLocks noChangeShapeType="1"/>
            </p:cNvSpPr>
            <p:nvPr/>
          </p:nvSpPr>
          <p:spPr bwMode="auto">
            <a:xfrm>
              <a:off x="3504" y="2640"/>
              <a:ext cx="48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5" name="Object 41"/>
            <p:cNvGraphicFramePr>
              <a:graphicFrameLocks noChangeAspect="1"/>
            </p:cNvGraphicFramePr>
            <p:nvPr/>
          </p:nvGraphicFramePr>
          <p:xfrm>
            <a:off x="3648" y="2633"/>
            <a:ext cx="151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241091" imgH="317225" progId="Equation.3">
                    <p:embed/>
                  </p:oleObj>
                </mc:Choice>
                <mc:Fallback>
                  <p:oleObj name="公式" r:id="rId7" imgW="241091" imgH="31722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2633"/>
                          <a:ext cx="151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6" name="Line 42"/>
          <p:cNvSpPr>
            <a:spLocks noChangeShapeType="1"/>
          </p:cNvSpPr>
          <p:nvPr/>
        </p:nvSpPr>
        <p:spPr bwMode="auto">
          <a:xfrm>
            <a:off x="8794726" y="4363103"/>
            <a:ext cx="152400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7" name="Group 43"/>
          <p:cNvGrpSpPr>
            <a:grpSpLocks/>
          </p:cNvGrpSpPr>
          <p:nvPr/>
        </p:nvGrpSpPr>
        <p:grpSpPr bwMode="auto">
          <a:xfrm>
            <a:off x="8261326" y="4134503"/>
            <a:ext cx="249238" cy="382588"/>
            <a:chOff x="3504" y="2160"/>
            <a:chExt cx="157" cy="241"/>
          </a:xfrm>
        </p:grpSpPr>
        <p:sp>
          <p:nvSpPr>
            <p:cNvPr id="58" name="Arc 44"/>
            <p:cNvSpPr>
              <a:spLocks/>
            </p:cNvSpPr>
            <p:nvPr/>
          </p:nvSpPr>
          <p:spPr bwMode="auto">
            <a:xfrm>
              <a:off x="3504" y="2305"/>
              <a:ext cx="142" cy="96"/>
            </a:xfrm>
            <a:custGeom>
              <a:avLst/>
              <a:gdLst>
                <a:gd name="T0" fmla="*/ 0 w 21326"/>
                <a:gd name="T1" fmla="*/ 0 h 21600"/>
                <a:gd name="T2" fmla="*/ 0 w 21326"/>
                <a:gd name="T3" fmla="*/ 0 h 21600"/>
                <a:gd name="T4" fmla="*/ 0 w 2132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326" h="21600" fill="none" extrusionOk="0">
                  <a:moveTo>
                    <a:pt x="0" y="0"/>
                  </a:moveTo>
                  <a:cubicBezTo>
                    <a:pt x="10604" y="0"/>
                    <a:pt x="19640" y="7698"/>
                    <a:pt x="21325" y="18168"/>
                  </a:cubicBezTo>
                </a:path>
                <a:path w="21326" h="21600" stroke="0" extrusionOk="0">
                  <a:moveTo>
                    <a:pt x="0" y="0"/>
                  </a:moveTo>
                  <a:cubicBezTo>
                    <a:pt x="10604" y="0"/>
                    <a:pt x="19640" y="7698"/>
                    <a:pt x="21325" y="18168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004A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9" name="Object 45"/>
            <p:cNvGraphicFramePr>
              <a:graphicFrameLocks noChangeAspect="1"/>
            </p:cNvGraphicFramePr>
            <p:nvPr/>
          </p:nvGraphicFramePr>
          <p:xfrm>
            <a:off x="3552" y="2160"/>
            <a:ext cx="109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241091" imgH="317225" progId="Equation.3">
                    <p:embed/>
                  </p:oleObj>
                </mc:Choice>
                <mc:Fallback>
                  <p:oleObj name="公式" r:id="rId9" imgW="241091" imgH="31722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160"/>
                          <a:ext cx="109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0" name="Group 46"/>
          <p:cNvGrpSpPr>
            <a:grpSpLocks/>
          </p:cNvGrpSpPr>
          <p:nvPr/>
        </p:nvGrpSpPr>
        <p:grpSpPr bwMode="auto">
          <a:xfrm>
            <a:off x="8621689" y="4439303"/>
            <a:ext cx="249237" cy="228600"/>
            <a:chOff x="3731" y="2352"/>
            <a:chExt cx="157" cy="144"/>
          </a:xfrm>
        </p:grpSpPr>
        <p:sp>
          <p:nvSpPr>
            <p:cNvPr id="61" name="Arc 47"/>
            <p:cNvSpPr>
              <a:spLocks/>
            </p:cNvSpPr>
            <p:nvPr/>
          </p:nvSpPr>
          <p:spPr bwMode="auto">
            <a:xfrm flipH="1">
              <a:off x="3792" y="2400"/>
              <a:ext cx="96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004A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2" name="Object 48"/>
            <p:cNvGraphicFramePr>
              <a:graphicFrameLocks noChangeAspect="1"/>
            </p:cNvGraphicFramePr>
            <p:nvPr/>
          </p:nvGraphicFramePr>
          <p:xfrm>
            <a:off x="3731" y="2352"/>
            <a:ext cx="109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1" imgW="241091" imgH="317225" progId="Equation.3">
                    <p:embed/>
                  </p:oleObj>
                </mc:Choice>
                <mc:Fallback>
                  <p:oleObj name="公式" r:id="rId11" imgW="241091" imgH="31722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1" y="2352"/>
                          <a:ext cx="109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3" name="Group 49"/>
          <p:cNvGrpSpPr>
            <a:grpSpLocks/>
          </p:cNvGrpSpPr>
          <p:nvPr/>
        </p:nvGrpSpPr>
        <p:grpSpPr bwMode="auto">
          <a:xfrm>
            <a:off x="5476851" y="3576123"/>
            <a:ext cx="76200" cy="1905000"/>
            <a:chOff x="1872" y="1872"/>
            <a:chExt cx="0" cy="1104"/>
          </a:xfrm>
        </p:grpSpPr>
        <p:sp>
          <p:nvSpPr>
            <p:cNvPr id="64" name="Line 50"/>
            <p:cNvSpPr>
              <a:spLocks noChangeShapeType="1"/>
            </p:cNvSpPr>
            <p:nvPr/>
          </p:nvSpPr>
          <p:spPr bwMode="auto">
            <a:xfrm>
              <a:off x="1872" y="1872"/>
              <a:ext cx="0" cy="1104"/>
            </a:xfrm>
            <a:prstGeom prst="line">
              <a:avLst/>
            </a:prstGeom>
            <a:noFill/>
            <a:ln w="19050">
              <a:solidFill>
                <a:srgbClr val="990099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Line 51"/>
            <p:cNvSpPr>
              <a:spLocks noChangeShapeType="1"/>
            </p:cNvSpPr>
            <p:nvPr/>
          </p:nvSpPr>
          <p:spPr bwMode="auto">
            <a:xfrm>
              <a:off x="1872" y="2400"/>
              <a:ext cx="0" cy="192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6" name="Group 115"/>
          <p:cNvGrpSpPr>
            <a:grpSpLocks/>
          </p:cNvGrpSpPr>
          <p:nvPr/>
        </p:nvGrpSpPr>
        <p:grpSpPr bwMode="auto">
          <a:xfrm>
            <a:off x="3427389" y="3133211"/>
            <a:ext cx="2628900" cy="2617787"/>
            <a:chOff x="204" y="729"/>
            <a:chExt cx="1656" cy="1649"/>
          </a:xfrm>
        </p:grpSpPr>
        <p:grpSp>
          <p:nvGrpSpPr>
            <p:cNvPr id="67" name="Group 53"/>
            <p:cNvGrpSpPr>
              <a:grpSpLocks/>
            </p:cNvGrpSpPr>
            <p:nvPr/>
          </p:nvGrpSpPr>
          <p:grpSpPr bwMode="auto">
            <a:xfrm>
              <a:off x="204" y="729"/>
              <a:ext cx="1532" cy="1288"/>
              <a:chOff x="576" y="1510"/>
              <a:chExt cx="1532" cy="1288"/>
            </a:xfrm>
          </p:grpSpPr>
          <p:grpSp>
            <p:nvGrpSpPr>
              <p:cNvPr id="73" name="Group 54"/>
              <p:cNvGrpSpPr>
                <a:grpSpLocks/>
              </p:cNvGrpSpPr>
              <p:nvPr/>
            </p:nvGrpSpPr>
            <p:grpSpPr bwMode="auto">
              <a:xfrm>
                <a:off x="1628" y="2064"/>
                <a:ext cx="480" cy="48"/>
                <a:chOff x="1680" y="2064"/>
                <a:chExt cx="480" cy="48"/>
              </a:xfrm>
            </p:grpSpPr>
            <p:sp>
              <p:nvSpPr>
                <p:cNvPr id="105" name="Line 55"/>
                <p:cNvSpPr>
                  <a:spLocks noChangeShapeType="1"/>
                </p:cNvSpPr>
                <p:nvPr/>
              </p:nvSpPr>
              <p:spPr bwMode="auto">
                <a:xfrm>
                  <a:off x="1680" y="2064"/>
                  <a:ext cx="192" cy="0"/>
                </a:xfrm>
                <a:prstGeom prst="line">
                  <a:avLst/>
                </a:prstGeom>
                <a:noFill/>
                <a:ln w="444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" name="Line 56"/>
                <p:cNvSpPr>
                  <a:spLocks noChangeShapeType="1"/>
                </p:cNvSpPr>
                <p:nvPr/>
              </p:nvSpPr>
              <p:spPr bwMode="auto">
                <a:xfrm>
                  <a:off x="1680" y="2112"/>
                  <a:ext cx="192" cy="0"/>
                </a:xfrm>
                <a:prstGeom prst="line">
                  <a:avLst/>
                </a:prstGeom>
                <a:noFill/>
                <a:ln w="444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" name="Line 57"/>
                <p:cNvSpPr>
                  <a:spLocks noChangeShapeType="1"/>
                </p:cNvSpPr>
                <p:nvPr/>
              </p:nvSpPr>
              <p:spPr bwMode="auto">
                <a:xfrm>
                  <a:off x="1968" y="2064"/>
                  <a:ext cx="192" cy="0"/>
                </a:xfrm>
                <a:prstGeom prst="line">
                  <a:avLst/>
                </a:prstGeom>
                <a:noFill/>
                <a:ln w="444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" name="Line 58"/>
                <p:cNvSpPr>
                  <a:spLocks noChangeShapeType="1"/>
                </p:cNvSpPr>
                <p:nvPr/>
              </p:nvSpPr>
              <p:spPr bwMode="auto">
                <a:xfrm>
                  <a:off x="1968" y="2112"/>
                  <a:ext cx="192" cy="0"/>
                </a:xfrm>
                <a:prstGeom prst="line">
                  <a:avLst/>
                </a:prstGeom>
                <a:noFill/>
                <a:ln w="444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74" name="Line 59"/>
              <p:cNvSpPr>
                <a:spLocks noChangeShapeType="1"/>
              </p:cNvSpPr>
              <p:nvPr/>
            </p:nvSpPr>
            <p:spPr bwMode="auto">
              <a:xfrm>
                <a:off x="1392" y="192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" name="Line 60"/>
              <p:cNvSpPr>
                <a:spLocks noChangeShapeType="1"/>
              </p:cNvSpPr>
              <p:nvPr/>
            </p:nvSpPr>
            <p:spPr bwMode="auto">
              <a:xfrm>
                <a:off x="1728" y="1920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" name="Line 61"/>
              <p:cNvSpPr>
                <a:spLocks noChangeShapeType="1"/>
              </p:cNvSpPr>
              <p:nvPr/>
            </p:nvSpPr>
            <p:spPr bwMode="auto">
              <a:xfrm>
                <a:off x="1392" y="192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" name="Line 62"/>
              <p:cNvSpPr>
                <a:spLocks noChangeShapeType="1"/>
              </p:cNvSpPr>
              <p:nvPr/>
            </p:nvSpPr>
            <p:spPr bwMode="auto">
              <a:xfrm>
                <a:off x="1152" y="225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8" name="Rectangle 63"/>
              <p:cNvSpPr>
                <a:spLocks noChangeArrowheads="1"/>
              </p:cNvSpPr>
              <p:nvPr/>
            </p:nvSpPr>
            <p:spPr bwMode="auto">
              <a:xfrm>
                <a:off x="1078" y="2112"/>
                <a:ext cx="86" cy="528"/>
              </a:xfrm>
              <a:prstGeom prst="rect">
                <a:avLst/>
              </a:prstGeom>
              <a:solidFill>
                <a:srgbClr val="993300"/>
              </a:solidFill>
              <a:ln w="9525">
                <a:solidFill>
                  <a:srgbClr val="9933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9" name="Line 64"/>
              <p:cNvSpPr>
                <a:spLocks noChangeShapeType="1"/>
              </p:cNvSpPr>
              <p:nvPr/>
            </p:nvSpPr>
            <p:spPr bwMode="auto">
              <a:xfrm>
                <a:off x="1104" y="1872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0" name="Line 65"/>
              <p:cNvSpPr>
                <a:spLocks noChangeShapeType="1"/>
              </p:cNvSpPr>
              <p:nvPr/>
            </p:nvSpPr>
            <p:spPr bwMode="auto">
              <a:xfrm>
                <a:off x="672" y="1872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" name="Line 66"/>
              <p:cNvSpPr>
                <a:spLocks noChangeShapeType="1"/>
              </p:cNvSpPr>
              <p:nvPr/>
            </p:nvSpPr>
            <p:spPr bwMode="auto">
              <a:xfrm>
                <a:off x="672" y="1872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" name="Line 67"/>
              <p:cNvSpPr>
                <a:spLocks noChangeShapeType="1"/>
              </p:cNvSpPr>
              <p:nvPr/>
            </p:nvSpPr>
            <p:spPr bwMode="auto">
              <a:xfrm>
                <a:off x="672" y="2414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" name="Line 68"/>
              <p:cNvSpPr>
                <a:spLocks noChangeShapeType="1"/>
              </p:cNvSpPr>
              <p:nvPr/>
            </p:nvSpPr>
            <p:spPr bwMode="auto">
              <a:xfrm>
                <a:off x="672" y="2784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" name="Line 69"/>
              <p:cNvSpPr>
                <a:spLocks noChangeShapeType="1"/>
              </p:cNvSpPr>
              <p:nvPr/>
            </p:nvSpPr>
            <p:spPr bwMode="auto">
              <a:xfrm>
                <a:off x="1104" y="2640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85" name="Group 70"/>
              <p:cNvGrpSpPr>
                <a:grpSpLocks/>
              </p:cNvGrpSpPr>
              <p:nvPr/>
            </p:nvGrpSpPr>
            <p:grpSpPr bwMode="auto">
              <a:xfrm>
                <a:off x="576" y="2256"/>
                <a:ext cx="192" cy="157"/>
                <a:chOff x="1536" y="3360"/>
                <a:chExt cx="192" cy="157"/>
              </a:xfrm>
            </p:grpSpPr>
            <p:grpSp>
              <p:nvGrpSpPr>
                <p:cNvPr id="98" name="Group 71"/>
                <p:cNvGrpSpPr>
                  <a:grpSpLocks/>
                </p:cNvGrpSpPr>
                <p:nvPr/>
              </p:nvGrpSpPr>
              <p:grpSpPr bwMode="auto">
                <a:xfrm>
                  <a:off x="1536" y="3360"/>
                  <a:ext cx="192" cy="48"/>
                  <a:chOff x="1536" y="3360"/>
                  <a:chExt cx="192" cy="48"/>
                </a:xfrm>
              </p:grpSpPr>
              <p:sp>
                <p:nvSpPr>
                  <p:cNvPr id="103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1588" y="3360"/>
                    <a:ext cx="86" cy="0"/>
                  </a:xfrm>
                  <a:prstGeom prst="line">
                    <a:avLst/>
                  </a:prstGeom>
                  <a:noFill/>
                  <a:ln w="444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3408"/>
                    <a:ext cx="192" cy="0"/>
                  </a:xfrm>
                  <a:prstGeom prst="line">
                    <a:avLst/>
                  </a:prstGeom>
                  <a:noFill/>
                  <a:ln w="444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9" name="Group 74"/>
                <p:cNvGrpSpPr>
                  <a:grpSpLocks/>
                </p:cNvGrpSpPr>
                <p:nvPr/>
              </p:nvGrpSpPr>
              <p:grpSpPr bwMode="auto">
                <a:xfrm>
                  <a:off x="1536" y="3469"/>
                  <a:ext cx="192" cy="48"/>
                  <a:chOff x="1536" y="3360"/>
                  <a:chExt cx="192" cy="48"/>
                </a:xfrm>
              </p:grpSpPr>
              <p:sp>
                <p:nvSpPr>
                  <p:cNvPr id="101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1588" y="3360"/>
                    <a:ext cx="86" cy="0"/>
                  </a:xfrm>
                  <a:prstGeom prst="line">
                    <a:avLst/>
                  </a:prstGeom>
                  <a:noFill/>
                  <a:ln w="444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" name="Line 76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3408"/>
                    <a:ext cx="192" cy="0"/>
                  </a:xfrm>
                  <a:prstGeom prst="line">
                    <a:avLst/>
                  </a:prstGeom>
                  <a:noFill/>
                  <a:ln w="444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0" name="Line 77"/>
                <p:cNvSpPr>
                  <a:spLocks noChangeShapeType="1"/>
                </p:cNvSpPr>
                <p:nvPr/>
              </p:nvSpPr>
              <p:spPr bwMode="auto">
                <a:xfrm>
                  <a:off x="1632" y="3408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6" name="Group 78"/>
              <p:cNvGrpSpPr>
                <a:grpSpLocks/>
              </p:cNvGrpSpPr>
              <p:nvPr/>
            </p:nvGrpSpPr>
            <p:grpSpPr bwMode="auto">
              <a:xfrm>
                <a:off x="1776" y="1510"/>
                <a:ext cx="204" cy="343"/>
                <a:chOff x="3936" y="1865"/>
                <a:chExt cx="204" cy="343"/>
              </a:xfrm>
            </p:grpSpPr>
            <p:sp>
              <p:nvSpPr>
                <p:cNvPr id="89" name="Line 79"/>
                <p:cNvSpPr>
                  <a:spLocks noChangeShapeType="1"/>
                </p:cNvSpPr>
                <p:nvPr/>
              </p:nvSpPr>
              <p:spPr bwMode="auto">
                <a:xfrm>
                  <a:off x="3948" y="1865"/>
                  <a:ext cx="0" cy="1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0" name="Line 80"/>
                <p:cNvSpPr>
                  <a:spLocks noChangeShapeType="1"/>
                </p:cNvSpPr>
                <p:nvPr/>
              </p:nvSpPr>
              <p:spPr bwMode="auto">
                <a:xfrm>
                  <a:off x="4128" y="1865"/>
                  <a:ext cx="0" cy="1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91" name="Group 81"/>
                <p:cNvGrpSpPr>
                  <a:grpSpLocks/>
                </p:cNvGrpSpPr>
                <p:nvPr/>
              </p:nvGrpSpPr>
              <p:grpSpPr bwMode="auto">
                <a:xfrm>
                  <a:off x="3936" y="2049"/>
                  <a:ext cx="204" cy="159"/>
                  <a:chOff x="3408" y="2904"/>
                  <a:chExt cx="204" cy="168"/>
                </a:xfrm>
              </p:grpSpPr>
              <p:grpSp>
                <p:nvGrpSpPr>
                  <p:cNvPr id="92" name="Group 82"/>
                  <p:cNvGrpSpPr>
                    <a:grpSpLocks/>
                  </p:cNvGrpSpPr>
                  <p:nvPr/>
                </p:nvGrpSpPr>
                <p:grpSpPr bwMode="auto">
                  <a:xfrm>
                    <a:off x="3408" y="2904"/>
                    <a:ext cx="192" cy="168"/>
                    <a:chOff x="3408" y="2856"/>
                    <a:chExt cx="192" cy="168"/>
                  </a:xfrm>
                </p:grpSpPr>
                <p:sp>
                  <p:nvSpPr>
                    <p:cNvPr id="96" name="Freeform 83"/>
                    <p:cNvSpPr>
                      <a:spLocks/>
                    </p:cNvSpPr>
                    <p:nvPr/>
                  </p:nvSpPr>
                  <p:spPr bwMode="auto">
                    <a:xfrm flipH="1">
                      <a:off x="3408" y="2856"/>
                      <a:ext cx="192" cy="168"/>
                    </a:xfrm>
                    <a:custGeom>
                      <a:avLst/>
                      <a:gdLst>
                        <a:gd name="T0" fmla="*/ 0 w 240"/>
                        <a:gd name="T1" fmla="*/ 6 h 222"/>
                        <a:gd name="T2" fmla="*/ 18 w 240"/>
                        <a:gd name="T3" fmla="*/ 11 h 222"/>
                        <a:gd name="T4" fmla="*/ 0 60000 65536"/>
                        <a:gd name="T5" fmla="*/ 0 60000 65536"/>
                      </a:gdLst>
                      <a:ahLst/>
                      <a:cxnLst>
                        <a:cxn ang="T4">
                          <a:pos x="T0" y="T1"/>
                        </a:cxn>
                        <a:cxn ang="T5">
                          <a:pos x="T2" y="T3"/>
                        </a:cxn>
                      </a:cxnLst>
                      <a:rect l="0" t="0" r="r" b="b"/>
                      <a:pathLst>
                        <a:path w="240" h="222">
                          <a:moveTo>
                            <a:pt x="0" y="24"/>
                          </a:moveTo>
                          <a:cubicBezTo>
                            <a:pt x="24" y="222"/>
                            <a:pt x="240" y="0"/>
                            <a:pt x="54" y="48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7" name="Freeform 84"/>
                    <p:cNvSpPr>
                      <a:spLocks/>
                    </p:cNvSpPr>
                    <p:nvPr/>
                  </p:nvSpPr>
                  <p:spPr bwMode="auto">
                    <a:xfrm>
                      <a:off x="3522" y="2892"/>
                      <a:ext cx="44" cy="36"/>
                    </a:xfrm>
                    <a:custGeom>
                      <a:avLst/>
                      <a:gdLst>
                        <a:gd name="T0" fmla="*/ 0 w 44"/>
                        <a:gd name="T1" fmla="*/ 0 h 36"/>
                        <a:gd name="T2" fmla="*/ 42 w 44"/>
                        <a:gd name="T3" fmla="*/ 16 h 36"/>
                        <a:gd name="T4" fmla="*/ 22 w 44"/>
                        <a:gd name="T5" fmla="*/ 34 h 36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44" h="36">
                          <a:moveTo>
                            <a:pt x="0" y="0"/>
                          </a:moveTo>
                          <a:cubicBezTo>
                            <a:pt x="6" y="4"/>
                            <a:pt x="38" y="8"/>
                            <a:pt x="42" y="16"/>
                          </a:cubicBezTo>
                          <a:cubicBezTo>
                            <a:pt x="44" y="22"/>
                            <a:pt x="26" y="36"/>
                            <a:pt x="22" y="34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93" name="Group 85"/>
                  <p:cNvGrpSpPr>
                    <a:grpSpLocks/>
                  </p:cNvGrpSpPr>
                  <p:nvPr/>
                </p:nvGrpSpPr>
                <p:grpSpPr bwMode="auto">
                  <a:xfrm flipH="1">
                    <a:off x="3420" y="2904"/>
                    <a:ext cx="192" cy="168"/>
                    <a:chOff x="3408" y="2856"/>
                    <a:chExt cx="192" cy="168"/>
                  </a:xfrm>
                </p:grpSpPr>
                <p:sp>
                  <p:nvSpPr>
                    <p:cNvPr id="94" name="Freeform 86"/>
                    <p:cNvSpPr>
                      <a:spLocks/>
                    </p:cNvSpPr>
                    <p:nvPr/>
                  </p:nvSpPr>
                  <p:spPr bwMode="auto">
                    <a:xfrm flipH="1">
                      <a:off x="3408" y="2856"/>
                      <a:ext cx="192" cy="168"/>
                    </a:xfrm>
                    <a:custGeom>
                      <a:avLst/>
                      <a:gdLst>
                        <a:gd name="T0" fmla="*/ 0 w 240"/>
                        <a:gd name="T1" fmla="*/ 6 h 222"/>
                        <a:gd name="T2" fmla="*/ 18 w 240"/>
                        <a:gd name="T3" fmla="*/ 11 h 222"/>
                        <a:gd name="T4" fmla="*/ 0 60000 65536"/>
                        <a:gd name="T5" fmla="*/ 0 60000 65536"/>
                      </a:gdLst>
                      <a:ahLst/>
                      <a:cxnLst>
                        <a:cxn ang="T4">
                          <a:pos x="T0" y="T1"/>
                        </a:cxn>
                        <a:cxn ang="T5">
                          <a:pos x="T2" y="T3"/>
                        </a:cxn>
                      </a:cxnLst>
                      <a:rect l="0" t="0" r="r" b="b"/>
                      <a:pathLst>
                        <a:path w="240" h="222">
                          <a:moveTo>
                            <a:pt x="0" y="24"/>
                          </a:moveTo>
                          <a:cubicBezTo>
                            <a:pt x="24" y="222"/>
                            <a:pt x="240" y="0"/>
                            <a:pt x="54" y="48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5" name="Freeform 87"/>
                    <p:cNvSpPr>
                      <a:spLocks/>
                    </p:cNvSpPr>
                    <p:nvPr/>
                  </p:nvSpPr>
                  <p:spPr bwMode="auto">
                    <a:xfrm>
                      <a:off x="3522" y="2892"/>
                      <a:ext cx="44" cy="36"/>
                    </a:xfrm>
                    <a:custGeom>
                      <a:avLst/>
                      <a:gdLst>
                        <a:gd name="T0" fmla="*/ 0 w 44"/>
                        <a:gd name="T1" fmla="*/ 0 h 36"/>
                        <a:gd name="T2" fmla="*/ 42 w 44"/>
                        <a:gd name="T3" fmla="*/ 16 h 36"/>
                        <a:gd name="T4" fmla="*/ 22 w 44"/>
                        <a:gd name="T5" fmla="*/ 34 h 36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44" h="36">
                          <a:moveTo>
                            <a:pt x="0" y="0"/>
                          </a:moveTo>
                          <a:cubicBezTo>
                            <a:pt x="6" y="4"/>
                            <a:pt x="38" y="8"/>
                            <a:pt x="42" y="16"/>
                          </a:cubicBezTo>
                          <a:cubicBezTo>
                            <a:pt x="44" y="22"/>
                            <a:pt x="26" y="36"/>
                            <a:pt x="22" y="34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sp>
            <p:nvSpPr>
              <p:cNvPr id="87" name="Line 88"/>
              <p:cNvSpPr>
                <a:spLocks noChangeShapeType="1"/>
              </p:cNvSpPr>
              <p:nvPr/>
            </p:nvSpPr>
            <p:spPr bwMode="auto">
              <a:xfrm flipV="1">
                <a:off x="864" y="15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" name="Line 89"/>
              <p:cNvSpPr>
                <a:spLocks noChangeShapeType="1"/>
              </p:cNvSpPr>
              <p:nvPr/>
            </p:nvSpPr>
            <p:spPr bwMode="auto">
              <a:xfrm>
                <a:off x="864" y="1584"/>
                <a:ext cx="9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8" name="Text Box 90"/>
            <p:cNvSpPr txBox="1">
              <a:spLocks noChangeArrowheads="1"/>
            </p:cNvSpPr>
            <p:nvPr/>
          </p:nvSpPr>
          <p:spPr bwMode="auto">
            <a:xfrm>
              <a:off x="1548" y="755"/>
              <a:ext cx="2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800" b="1"/>
                <a:t>A</a:t>
              </a:r>
              <a:endParaRPr lang="en-US" altLang="zh-CN" sz="2800"/>
            </a:p>
          </p:txBody>
        </p:sp>
        <p:sp>
          <p:nvSpPr>
            <p:cNvPr id="69" name="Line 91"/>
            <p:cNvSpPr>
              <a:spLocks noChangeShapeType="1"/>
            </p:cNvSpPr>
            <p:nvPr/>
          </p:nvSpPr>
          <p:spPr bwMode="auto">
            <a:xfrm>
              <a:off x="924" y="803"/>
              <a:ext cx="0" cy="67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0" name="Object 92"/>
            <p:cNvGraphicFramePr>
              <a:graphicFrameLocks noChangeAspect="1"/>
            </p:cNvGraphicFramePr>
            <p:nvPr/>
          </p:nvGraphicFramePr>
          <p:xfrm>
            <a:off x="876" y="1043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304536" imgH="304536" progId="Equation.3">
                    <p:embed/>
                  </p:oleObj>
                </mc:Choice>
                <mc:Fallback>
                  <p:oleObj name="公式" r:id="rId12" imgW="304536" imgH="30453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6" y="1043"/>
                          <a:ext cx="144" cy="14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" name="Rectangle 93"/>
            <p:cNvSpPr>
              <a:spLocks noChangeArrowheads="1"/>
            </p:cNvSpPr>
            <p:nvPr/>
          </p:nvSpPr>
          <p:spPr bwMode="auto">
            <a:xfrm>
              <a:off x="1188" y="2186"/>
              <a:ext cx="672" cy="14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2" name="Text Box 94"/>
            <p:cNvSpPr txBox="1">
              <a:spLocks noChangeArrowheads="1"/>
            </p:cNvSpPr>
            <p:nvPr/>
          </p:nvSpPr>
          <p:spPr bwMode="auto">
            <a:xfrm>
              <a:off x="540" y="2090"/>
              <a:ext cx="116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b="1"/>
                <a:t>Ni</a:t>
              </a:r>
              <a:r>
                <a:rPr lang="zh-CN" altLang="en-US" b="1"/>
                <a:t>晶体</a:t>
              </a:r>
            </a:p>
          </p:txBody>
        </p:sp>
      </p:grpSp>
      <p:grpSp>
        <p:nvGrpSpPr>
          <p:cNvPr id="109" name="Group 110"/>
          <p:cNvGrpSpPr>
            <a:grpSpLocks/>
          </p:cNvGrpSpPr>
          <p:nvPr/>
        </p:nvGrpSpPr>
        <p:grpSpPr bwMode="auto">
          <a:xfrm>
            <a:off x="5476851" y="4871523"/>
            <a:ext cx="249238" cy="382588"/>
            <a:chOff x="3504" y="2160"/>
            <a:chExt cx="157" cy="241"/>
          </a:xfrm>
        </p:grpSpPr>
        <p:sp>
          <p:nvSpPr>
            <p:cNvPr id="110" name="Arc 111"/>
            <p:cNvSpPr>
              <a:spLocks/>
            </p:cNvSpPr>
            <p:nvPr/>
          </p:nvSpPr>
          <p:spPr bwMode="auto">
            <a:xfrm>
              <a:off x="3504" y="2305"/>
              <a:ext cx="142" cy="96"/>
            </a:xfrm>
            <a:custGeom>
              <a:avLst/>
              <a:gdLst>
                <a:gd name="T0" fmla="*/ 0 w 21326"/>
                <a:gd name="T1" fmla="*/ 0 h 21600"/>
                <a:gd name="T2" fmla="*/ 0 w 21326"/>
                <a:gd name="T3" fmla="*/ 0 h 21600"/>
                <a:gd name="T4" fmla="*/ 0 w 2132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326" h="21600" fill="none" extrusionOk="0">
                  <a:moveTo>
                    <a:pt x="0" y="0"/>
                  </a:moveTo>
                  <a:cubicBezTo>
                    <a:pt x="10604" y="0"/>
                    <a:pt x="19640" y="7698"/>
                    <a:pt x="21325" y="18168"/>
                  </a:cubicBezTo>
                </a:path>
                <a:path w="21326" h="21600" stroke="0" extrusionOk="0">
                  <a:moveTo>
                    <a:pt x="0" y="0"/>
                  </a:moveTo>
                  <a:cubicBezTo>
                    <a:pt x="10604" y="0"/>
                    <a:pt x="19640" y="7698"/>
                    <a:pt x="21325" y="18168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004A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1" name="Object 112"/>
            <p:cNvGraphicFramePr>
              <a:graphicFrameLocks noChangeAspect="1"/>
            </p:cNvGraphicFramePr>
            <p:nvPr/>
          </p:nvGraphicFramePr>
          <p:xfrm>
            <a:off x="3552" y="2160"/>
            <a:ext cx="109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241091" imgH="317225" progId="Equation.3">
                    <p:embed/>
                  </p:oleObj>
                </mc:Choice>
                <mc:Fallback>
                  <p:oleObj name="公式" r:id="rId14" imgW="241091" imgH="31722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160"/>
                          <a:ext cx="109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/>
              <p:cNvSpPr txBox="1"/>
              <p:nvPr/>
            </p:nvSpPr>
            <p:spPr>
              <a:xfrm>
                <a:off x="7880326" y="5259881"/>
                <a:ext cx="3226011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文本框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326" y="5259881"/>
                <a:ext cx="3226011" cy="49244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文本框 113"/>
          <p:cNvSpPr txBox="1"/>
          <p:nvPr/>
        </p:nvSpPr>
        <p:spPr>
          <a:xfrm>
            <a:off x="468188" y="3229358"/>
            <a:ext cx="26468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戴维逊</a:t>
            </a:r>
            <a:r>
              <a:rPr lang="en-US" altLang="zh-CN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-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革末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电子衍射实验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/>
              <p:cNvSpPr txBox="1"/>
              <p:nvPr/>
            </p:nvSpPr>
            <p:spPr>
              <a:xfrm>
                <a:off x="808389" y="4373885"/>
                <a:ext cx="1661289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𝑈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=54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𝑉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文本框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9" y="4373885"/>
                <a:ext cx="1661289" cy="49244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/>
              <p:cNvSpPr txBox="1"/>
              <p:nvPr/>
            </p:nvSpPr>
            <p:spPr>
              <a:xfrm>
                <a:off x="856030" y="4911463"/>
                <a:ext cx="1473801" cy="50359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50</m:t>
                          </m:r>
                        </m:e>
                        <m:sup>
                          <m:r>
                            <a:rPr kumimoji="1" lang="it-IT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6" name="文本框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30" y="4911463"/>
                <a:ext cx="1473801" cy="503599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79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 animBg="1"/>
      <p:bldP spid="9" grpId="0"/>
      <p:bldP spid="17" grpId="0" animBg="1"/>
      <p:bldP spid="49" grpId="0" animBg="1"/>
      <p:bldP spid="50" grpId="0" animBg="1"/>
      <p:bldP spid="56" grpId="0" animBg="1"/>
      <p:bldP spid="113" grpId="0"/>
      <p:bldP spid="114" grpId="0"/>
      <p:bldP spid="115" grpId="0"/>
      <p:bldP spid="1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676" y="3329224"/>
            <a:ext cx="5832475" cy="326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68188" y="302682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电子的双缝干涉实验</a:t>
            </a:r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1961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年完成</a:t>
            </a:r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8188" y="88745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验证了电子的波动特性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68188" y="1472232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1.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只开一缝，看到了单缝衍射图样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68188" y="2057007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2.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双缝同开，看到了干涉图样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8188" y="2641782"/>
            <a:ext cx="92127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后来又陆续看到了质子，中子，氦核，富勒烯等的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双缝干涉。</a:t>
            </a:r>
          </a:p>
        </p:txBody>
      </p:sp>
    </p:spTree>
    <p:extLst>
      <p:ext uri="{BB962C8B-B14F-4D97-AF65-F5344CB8AC3E}">
        <p14:creationId xmlns:p14="http://schemas.microsoft.com/office/powerpoint/2010/main" val="121342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468188" y="302682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第二节 微观粒子的状态</a:t>
            </a:r>
            <a:r>
              <a:rPr lang="zh-CN" altLang="en-US" sz="3600" b="1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描述 波函数</a:t>
            </a:r>
            <a:endParaRPr lang="zh-CN" altLang="en-US" sz="36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8188" y="129564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latin typeface="SimHei" charset="-122"/>
                <a:ea typeface="SimHei" charset="-122"/>
                <a:cs typeface="SimHei" charset="-122"/>
              </a:rPr>
              <a:t>宏观物体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8188" y="222752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微观粒子</a:t>
            </a:r>
          </a:p>
        </p:txBody>
      </p:sp>
      <p:sp>
        <p:nvSpPr>
          <p:cNvPr id="20" name="AutoShape 2"/>
          <p:cNvSpPr>
            <a:spLocks/>
          </p:cNvSpPr>
          <p:nvPr/>
        </p:nvSpPr>
        <p:spPr bwMode="auto">
          <a:xfrm>
            <a:off x="2443398" y="1166451"/>
            <a:ext cx="173815" cy="873136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781272" y="949013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运动状态的描述：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781272" y="153378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运动规律的描述：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6248888" y="1041345"/>
                <a:ext cx="33182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𝒓</m:t>
                          </m:r>
                        </m:e>
                      </m:ac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888" y="1041345"/>
                <a:ext cx="331821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6940934" y="1025965"/>
                <a:ext cx="7107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kumimoji="1"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𝒗</m:t>
                          </m:r>
                        </m:e>
                      </m:ac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934" y="1025965"/>
                <a:ext cx="710707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6236884" y="1559245"/>
                <a:ext cx="1507784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𝑭</m:t>
                          </m:r>
                        </m:e>
                      </m:acc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kumimoji="1"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𝒂</m:t>
                          </m:r>
                        </m:e>
                      </m:ac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884" y="1559245"/>
                <a:ext cx="1507784" cy="552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850201" y="2798885"/>
                <a:ext cx="6454011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一个自由粒子有能量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𝑬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和动量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𝒑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对应的德布罗意波的频率和波长：</a:t>
                </a: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01" y="2798885"/>
                <a:ext cx="6454011" cy="1077218"/>
              </a:xfrm>
              <a:prstGeom prst="rect">
                <a:avLst/>
              </a:prstGeom>
              <a:blipFill rotWithShape="0">
                <a:blip r:embed="rId5"/>
                <a:stretch>
                  <a:fillRect l="-2361" t="-9040" b="-1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7291825" y="2202983"/>
                <a:ext cx="1139351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𝜈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825" y="2202983"/>
                <a:ext cx="1139351" cy="92198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7291825" y="3149427"/>
                <a:ext cx="1101199" cy="1017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825" y="3149427"/>
                <a:ext cx="1101199" cy="101790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/>
          <p:cNvSpPr txBox="1"/>
          <p:nvPr/>
        </p:nvSpPr>
        <p:spPr>
          <a:xfrm>
            <a:off x="468187" y="5725975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问题：如何将粒子与波</a:t>
            </a:r>
            <a:r>
              <a:rPr lang="zh-CN" altLang="en-US" sz="32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的概念统一起来？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68186" y="4290768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5"/>
                </a:solidFill>
                <a:latin typeface="SimHei" charset="-122"/>
                <a:ea typeface="SimHei" charset="-122"/>
                <a:cs typeface="SimHei" charset="-122"/>
              </a:rPr>
              <a:t>粒子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：可简化为质点，有确定的“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运动轨迹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”；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68186" y="4929784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6600"/>
                </a:solidFill>
                <a:latin typeface="SimHei" charset="-122"/>
                <a:ea typeface="SimHei" charset="-122"/>
                <a:cs typeface="SimHei" charset="-122"/>
              </a:rPr>
              <a:t>波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：在空间中传播，位置不确定。</a:t>
            </a:r>
          </a:p>
        </p:txBody>
      </p:sp>
    </p:spTree>
    <p:extLst>
      <p:ext uri="{BB962C8B-B14F-4D97-AF65-F5344CB8AC3E}">
        <p14:creationId xmlns:p14="http://schemas.microsoft.com/office/powerpoint/2010/main" val="153706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延迟 36"/>
          <p:cNvSpPr/>
          <p:nvPr/>
        </p:nvSpPr>
        <p:spPr>
          <a:xfrm rot="5400000">
            <a:off x="2545954" y="1180677"/>
            <a:ext cx="550800" cy="644400"/>
          </a:xfrm>
          <a:prstGeom prst="flowChartDelay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延迟 37"/>
          <p:cNvSpPr/>
          <p:nvPr/>
        </p:nvSpPr>
        <p:spPr>
          <a:xfrm rot="10800000">
            <a:off x="6757185" y="4001752"/>
            <a:ext cx="550800" cy="644400"/>
          </a:xfrm>
          <a:prstGeom prst="flowChartDelay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497058" y="1380085"/>
            <a:ext cx="254833" cy="1201763"/>
          </a:xfrm>
          <a:prstGeom prst="rect">
            <a:avLst/>
          </a:prstGeom>
          <a:solidFill>
            <a:srgbClr val="FF99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/>
          <p:cNvSpPr/>
          <p:nvPr/>
        </p:nvSpPr>
        <p:spPr>
          <a:xfrm rot="18961576">
            <a:off x="5789459" y="1887250"/>
            <a:ext cx="1323253" cy="148613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/>
          <p:cNvSpPr/>
          <p:nvPr/>
        </p:nvSpPr>
        <p:spPr>
          <a:xfrm rot="18961576">
            <a:off x="5896889" y="1994680"/>
            <a:ext cx="1323253" cy="148613"/>
          </a:xfrm>
          <a:prstGeom prst="rect">
            <a:avLst/>
          </a:prstGeom>
          <a:pattFill prst="narVert">
            <a:fgClr>
              <a:srgbClr val="0066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68188" y="350937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一 单光子干涉实验</a:t>
            </a:r>
          </a:p>
        </p:txBody>
      </p:sp>
      <p:sp>
        <p:nvSpPr>
          <p:cNvPr id="4" name="矩形 3"/>
          <p:cNvSpPr/>
          <p:nvPr/>
        </p:nvSpPr>
        <p:spPr>
          <a:xfrm rot="18961576">
            <a:off x="2134320" y="4189853"/>
            <a:ext cx="1323253" cy="148613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 rot="18961576">
            <a:off x="2018319" y="1816563"/>
            <a:ext cx="1323253" cy="203083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 rot="18961576">
            <a:off x="5931092" y="4358501"/>
            <a:ext cx="1323253" cy="203083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1674895" y="4313544"/>
            <a:ext cx="1080000" cy="0"/>
          </a:xfrm>
          <a:prstGeom prst="straightConnector1">
            <a:avLst/>
          </a:prstGeom>
          <a:ln w="63500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 flipV="1">
            <a:off x="2293502" y="1559510"/>
            <a:ext cx="933092" cy="8928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 flipV="1">
            <a:off x="6061059" y="3912590"/>
            <a:ext cx="933092" cy="8928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H="1" flipV="1">
            <a:off x="2825399" y="1991179"/>
            <a:ext cx="0" cy="2296800"/>
          </a:xfrm>
          <a:prstGeom prst="straightConnector1">
            <a:avLst/>
          </a:prstGeom>
          <a:ln w="635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679945" y="4464671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分束器</a:t>
            </a:r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1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45372" y="2596733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分束器</a:t>
            </a:r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2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23" name="直线箭头连接符 22"/>
          <p:cNvCxnSpPr/>
          <p:nvPr/>
        </p:nvCxnSpPr>
        <p:spPr>
          <a:xfrm>
            <a:off x="2829102" y="1989897"/>
            <a:ext cx="3600000" cy="0"/>
          </a:xfrm>
          <a:prstGeom prst="straightConnector1">
            <a:avLst/>
          </a:prstGeom>
          <a:ln w="635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6554595" y="1951911"/>
            <a:ext cx="1224000" cy="0"/>
          </a:xfrm>
          <a:prstGeom prst="straightConnector1">
            <a:avLst/>
          </a:prstGeom>
          <a:ln w="635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 flipV="1">
            <a:off x="6418699" y="1034955"/>
            <a:ext cx="0" cy="864000"/>
          </a:xfrm>
          <a:prstGeom prst="straightConnector1">
            <a:avLst/>
          </a:prstGeom>
          <a:ln w="635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>
            <a:off x="6554595" y="2097657"/>
            <a:ext cx="1224000" cy="0"/>
          </a:xfrm>
          <a:prstGeom prst="straightConnector1">
            <a:avLst/>
          </a:prstGeom>
          <a:ln w="635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 rot="18961576">
            <a:off x="2241750" y="4297283"/>
            <a:ext cx="1323253" cy="148613"/>
          </a:xfrm>
          <a:prstGeom prst="rect">
            <a:avLst/>
          </a:prstGeom>
          <a:pattFill prst="narVert">
            <a:fgClr>
              <a:srgbClr val="006600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5" name="直线箭头连接符 34"/>
          <p:cNvCxnSpPr/>
          <p:nvPr/>
        </p:nvCxnSpPr>
        <p:spPr>
          <a:xfrm>
            <a:off x="2855906" y="4332164"/>
            <a:ext cx="3600000" cy="0"/>
          </a:xfrm>
          <a:prstGeom prst="straightConnector1">
            <a:avLst/>
          </a:prstGeom>
          <a:ln w="635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 flipV="1">
            <a:off x="6489774" y="2051564"/>
            <a:ext cx="0" cy="2232000"/>
          </a:xfrm>
          <a:prstGeom prst="straightConnector1">
            <a:avLst/>
          </a:prstGeom>
          <a:ln w="635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736320" y="4361231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反射镜</a:t>
            </a:r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1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193555" y="1440873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反射镜</a:t>
            </a:r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2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42" name="直线箭头连接符 41"/>
          <p:cNvCxnSpPr/>
          <p:nvPr/>
        </p:nvCxnSpPr>
        <p:spPr>
          <a:xfrm flipV="1">
            <a:off x="6571099" y="1052445"/>
            <a:ext cx="0" cy="864000"/>
          </a:xfrm>
          <a:prstGeom prst="straightConnector1">
            <a:avLst/>
          </a:prstGeom>
          <a:ln w="635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延迟 42"/>
          <p:cNvSpPr/>
          <p:nvPr/>
        </p:nvSpPr>
        <p:spPr>
          <a:xfrm rot="5400000">
            <a:off x="6213386" y="396312"/>
            <a:ext cx="551190" cy="644579"/>
          </a:xfrm>
          <a:prstGeom prst="flowChartDelay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延迟 43"/>
          <p:cNvSpPr/>
          <p:nvPr/>
        </p:nvSpPr>
        <p:spPr>
          <a:xfrm rot="10800000">
            <a:off x="7993604" y="1727683"/>
            <a:ext cx="550800" cy="644400"/>
          </a:xfrm>
          <a:prstGeom prst="flowChartDelay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6850280" y="455734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探测器</a:t>
            </a:r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A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596005" y="1767699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SimHei" charset="-122"/>
                <a:ea typeface="SimHei" charset="-122"/>
                <a:cs typeface="SimHei" charset="-122"/>
              </a:rPr>
              <a:t>探测器</a:t>
            </a:r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B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218172" y="211715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相移器</a:t>
            </a:r>
          </a:p>
        </p:txBody>
      </p:sp>
      <p:sp>
        <p:nvSpPr>
          <p:cNvPr id="50" name="椭圆 49"/>
          <p:cNvSpPr/>
          <p:nvPr/>
        </p:nvSpPr>
        <p:spPr>
          <a:xfrm>
            <a:off x="1316648" y="4199226"/>
            <a:ext cx="251999" cy="251999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68188" y="5022273"/>
            <a:ext cx="1085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在微观状态下，经典的粒子“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运动轨迹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”的概念不再适用。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376335" y="2989774"/>
            <a:ext cx="30572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问题：双缝干涉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实验中单个电子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走的是哪个缝？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468188" y="5634484"/>
            <a:ext cx="108542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在很小的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位置尺度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和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能量尺度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上，微观粒子被局域在某一个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区域内，但是不能指定它的位置。</a:t>
            </a:r>
          </a:p>
        </p:txBody>
      </p:sp>
    </p:spTree>
    <p:extLst>
      <p:ext uri="{BB962C8B-B14F-4D97-AF65-F5344CB8AC3E}">
        <p14:creationId xmlns:p14="http://schemas.microsoft.com/office/powerpoint/2010/main" val="131244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7" grpId="0" animBg="1"/>
      <p:bldP spid="33" grpId="0" animBg="1"/>
      <p:bldP spid="34" grpId="0" animBg="1"/>
      <p:bldP spid="7" grpId="0" animBg="1"/>
      <p:bldP spid="8" grpId="0" animBg="1"/>
      <p:bldP spid="22" grpId="0"/>
      <p:bldP spid="40" grpId="0"/>
      <p:bldP spid="41" grpId="0"/>
      <p:bldP spid="43" grpId="0" animBg="1"/>
      <p:bldP spid="44" grpId="0" animBg="1"/>
      <p:bldP spid="45" grpId="0"/>
      <p:bldP spid="46" grpId="0"/>
      <p:bldP spid="48" grpId="0"/>
      <p:bldP spid="39" grpId="0"/>
      <p:bldP spid="51" grpId="0"/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二 波函数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68188" y="887457"/>
                <a:ext cx="1073402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  由波动力学可知，频率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𝝂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，波长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，沿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方向传播的平面波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可表示为：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887457"/>
                <a:ext cx="10734029" cy="1077218"/>
              </a:xfrm>
              <a:prstGeom prst="rect">
                <a:avLst/>
              </a:prstGeom>
              <a:blipFill rotWithShape="0">
                <a:blip r:embed="rId3"/>
                <a:stretch>
                  <a:fillRect l="-1476" t="-9091" r="-681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282845" y="1497987"/>
                <a:ext cx="4052135" cy="84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mr-IN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𝜈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845" y="1497987"/>
                <a:ext cx="4052135" cy="8434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872917" y="2341423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上式可用复数的实部表示：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954921" y="2184555"/>
                <a:ext cx="3239798" cy="693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mr-IN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𝜈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921" y="2184555"/>
                <a:ext cx="3239798" cy="693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62906" y="3463611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将德布</a:t>
            </a:r>
            <a:r>
              <a:rPr lang="zh-CN" altLang="en-US" sz="3200" b="1">
                <a:latin typeface="SimHei" charset="-122"/>
                <a:ea typeface="SimHei" charset="-122"/>
                <a:cs typeface="SimHei" charset="-122"/>
              </a:rPr>
              <a:t>罗意关系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062991" y="3143635"/>
                <a:ext cx="136697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𝜈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991" y="3143635"/>
                <a:ext cx="1366977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098920" y="3568618"/>
                <a:ext cx="1115241" cy="933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920" y="3568618"/>
                <a:ext cx="1115241" cy="9335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2"/>
          <p:cNvSpPr>
            <a:spLocks/>
          </p:cNvSpPr>
          <p:nvPr/>
        </p:nvSpPr>
        <p:spPr bwMode="auto">
          <a:xfrm>
            <a:off x="3686701" y="3274459"/>
            <a:ext cx="160484" cy="952767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45774" y="346361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代入可得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823193" y="4565611"/>
                <a:ext cx="3413435" cy="717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𝑖</m:t>
                          </m:r>
                          <m:f>
                            <m:f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h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𝑝𝑥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93" y="4565611"/>
                <a:ext cx="3413435" cy="71731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箭头 12"/>
          <p:cNvSpPr/>
          <p:nvPr/>
        </p:nvSpPr>
        <p:spPr>
          <a:xfrm>
            <a:off x="4482059" y="4824599"/>
            <a:ext cx="702122" cy="370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5429612" y="4565611"/>
                <a:ext cx="4470326" cy="717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𝑖</m:t>
                          </m:r>
                          <m:f>
                            <m:f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h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𝑝𝑥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612" y="4565611"/>
                <a:ext cx="4470326" cy="71731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23193" y="5547322"/>
                <a:ext cx="4684488" cy="72558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𝑖</m:t>
                          </m:r>
                          <m:f>
                            <m:f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h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kumimoji="1" lang="en-US" altLang="zh-CN" sz="3200" b="1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𝒑</m:t>
                                  </m:r>
                                </m:e>
                              </m:acc>
                              <m:r>
                                <a:rPr kumimoji="1" lang="el-GR" altLang="zh-CN" sz="32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kumimoji="1" lang="el-GR" altLang="zh-CN" sz="3200" b="1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</m:d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93" y="5547322"/>
                <a:ext cx="4684488" cy="72558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5881306" y="5435576"/>
            <a:ext cx="44935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自由粒子德布罗意波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   的波函数</a:t>
            </a:r>
          </a:p>
        </p:txBody>
      </p:sp>
    </p:spTree>
    <p:extLst>
      <p:ext uri="{BB962C8B-B14F-4D97-AF65-F5344CB8AC3E}">
        <p14:creationId xmlns:p14="http://schemas.microsoft.com/office/powerpoint/2010/main" val="147183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1" grpId="0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波函数是什么？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8187" y="1007904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单电子双缝干涉实验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8187" y="4071650"/>
            <a:ext cx="962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每次只通过一个电子，在屏幕上得到的图像是什么？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147025" y="2429156"/>
            <a:ext cx="697627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单电</a:t>
            </a:r>
            <a:endParaRPr lang="en-US" altLang="zh-CN" sz="20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0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子源</a:t>
            </a:r>
          </a:p>
        </p:txBody>
      </p:sp>
      <p:cxnSp>
        <p:nvCxnSpPr>
          <p:cNvPr id="9" name="直线连接符 8"/>
          <p:cNvCxnSpPr/>
          <p:nvPr/>
        </p:nvCxnSpPr>
        <p:spPr>
          <a:xfrm>
            <a:off x="4667386" y="2110752"/>
            <a:ext cx="0" cy="122355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4667386" y="1514063"/>
            <a:ext cx="0" cy="50399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4659308" y="3427298"/>
            <a:ext cx="0" cy="50399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4153814" y="1634721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814" y="1634721"/>
                <a:ext cx="474937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4145635" y="3265341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635" y="3265341"/>
                <a:ext cx="474937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连接符 14"/>
          <p:cNvCxnSpPr/>
          <p:nvPr/>
        </p:nvCxnSpPr>
        <p:spPr>
          <a:xfrm>
            <a:off x="7446986" y="1045076"/>
            <a:ext cx="0" cy="3024000"/>
          </a:xfrm>
          <a:prstGeom prst="line">
            <a:avLst/>
          </a:prstGeom>
          <a:ln w="635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>
            <a:off x="3411386" y="2722531"/>
            <a:ext cx="4035600" cy="0"/>
          </a:xfrm>
          <a:prstGeom prst="line">
            <a:avLst/>
          </a:prstGeom>
          <a:ln w="38100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3245332" y="2796483"/>
                <a:ext cx="310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332" y="2796483"/>
                <a:ext cx="31098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9608" r="-21569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五边形 2"/>
          <p:cNvSpPr/>
          <p:nvPr/>
        </p:nvSpPr>
        <p:spPr>
          <a:xfrm>
            <a:off x="2928315" y="2641688"/>
            <a:ext cx="372824" cy="16749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780148" y="1105000"/>
            <a:ext cx="707823" cy="28262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134060" y="1850164"/>
            <a:ext cx="162000" cy="16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1" name="Group 70"/>
          <p:cNvGrpSpPr>
            <a:grpSpLocks/>
          </p:cNvGrpSpPr>
          <p:nvPr/>
        </p:nvGrpSpPr>
        <p:grpSpPr bwMode="auto">
          <a:xfrm>
            <a:off x="8888352" y="1007904"/>
            <a:ext cx="762735" cy="2957243"/>
            <a:chOff x="4800" y="528"/>
            <a:chExt cx="288" cy="1570"/>
          </a:xfrm>
        </p:grpSpPr>
        <p:sp>
          <p:nvSpPr>
            <p:cNvPr id="42" name="Rectangle 71"/>
            <p:cNvSpPr>
              <a:spLocks noChangeArrowheads="1"/>
            </p:cNvSpPr>
            <p:nvPr/>
          </p:nvSpPr>
          <p:spPr bwMode="auto">
            <a:xfrm>
              <a:off x="4800" y="1310"/>
              <a:ext cx="288" cy="268"/>
            </a:xfrm>
            <a:prstGeom prst="rect">
              <a:avLst/>
            </a:prstGeom>
            <a:gradFill rotWithShape="0">
              <a:gsLst>
                <a:gs pos="0">
                  <a:srgbClr val="762525"/>
                </a:gs>
                <a:gs pos="50000">
                  <a:srgbClr val="FF5050"/>
                </a:gs>
                <a:gs pos="100000">
                  <a:srgbClr val="76252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3" name="Rectangle 72"/>
            <p:cNvSpPr>
              <a:spLocks noChangeArrowheads="1"/>
            </p:cNvSpPr>
            <p:nvPr/>
          </p:nvSpPr>
          <p:spPr bwMode="auto">
            <a:xfrm>
              <a:off x="4800" y="1578"/>
              <a:ext cx="288" cy="266"/>
            </a:xfrm>
            <a:prstGeom prst="rect">
              <a:avLst/>
            </a:prstGeom>
            <a:gradFill rotWithShape="0">
              <a:gsLst>
                <a:gs pos="0">
                  <a:srgbClr val="762525"/>
                </a:gs>
                <a:gs pos="50000">
                  <a:srgbClr val="FF5050"/>
                </a:gs>
                <a:gs pos="100000">
                  <a:srgbClr val="76252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" name="Rectangle 73"/>
            <p:cNvSpPr>
              <a:spLocks noChangeArrowheads="1"/>
            </p:cNvSpPr>
            <p:nvPr/>
          </p:nvSpPr>
          <p:spPr bwMode="auto">
            <a:xfrm>
              <a:off x="4800" y="1832"/>
              <a:ext cx="288" cy="266"/>
            </a:xfrm>
            <a:prstGeom prst="rect">
              <a:avLst/>
            </a:prstGeom>
            <a:gradFill rotWithShape="0">
              <a:gsLst>
                <a:gs pos="0">
                  <a:srgbClr val="762525"/>
                </a:gs>
                <a:gs pos="50000">
                  <a:srgbClr val="FF5050"/>
                </a:gs>
                <a:gs pos="100000">
                  <a:srgbClr val="76252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5" name="Rectangle 74"/>
            <p:cNvSpPr>
              <a:spLocks noChangeArrowheads="1"/>
            </p:cNvSpPr>
            <p:nvPr/>
          </p:nvSpPr>
          <p:spPr bwMode="auto">
            <a:xfrm>
              <a:off x="4800" y="1044"/>
              <a:ext cx="288" cy="266"/>
            </a:xfrm>
            <a:prstGeom prst="rect">
              <a:avLst/>
            </a:prstGeom>
            <a:gradFill rotWithShape="0">
              <a:gsLst>
                <a:gs pos="0">
                  <a:srgbClr val="762525"/>
                </a:gs>
                <a:gs pos="50000">
                  <a:srgbClr val="FF5050"/>
                </a:gs>
                <a:gs pos="100000">
                  <a:srgbClr val="76252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" name="Rectangle 75"/>
            <p:cNvSpPr>
              <a:spLocks noChangeArrowheads="1"/>
            </p:cNvSpPr>
            <p:nvPr/>
          </p:nvSpPr>
          <p:spPr bwMode="auto">
            <a:xfrm>
              <a:off x="4800" y="777"/>
              <a:ext cx="288" cy="267"/>
            </a:xfrm>
            <a:prstGeom prst="rect">
              <a:avLst/>
            </a:prstGeom>
            <a:gradFill rotWithShape="0">
              <a:gsLst>
                <a:gs pos="0">
                  <a:srgbClr val="762525"/>
                </a:gs>
                <a:gs pos="50000">
                  <a:srgbClr val="FF5050"/>
                </a:gs>
                <a:gs pos="100000">
                  <a:srgbClr val="76252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7" name="Rectangle 76"/>
            <p:cNvSpPr>
              <a:spLocks noChangeArrowheads="1"/>
            </p:cNvSpPr>
            <p:nvPr/>
          </p:nvSpPr>
          <p:spPr bwMode="auto">
            <a:xfrm>
              <a:off x="4800" y="528"/>
              <a:ext cx="288" cy="268"/>
            </a:xfrm>
            <a:prstGeom prst="rect">
              <a:avLst/>
            </a:prstGeom>
            <a:gradFill rotWithShape="0">
              <a:gsLst>
                <a:gs pos="0">
                  <a:srgbClr val="762525"/>
                </a:gs>
                <a:gs pos="50000">
                  <a:srgbClr val="FF5050"/>
                </a:gs>
                <a:gs pos="100000">
                  <a:srgbClr val="76252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468187" y="5369877"/>
            <a:ext cx="9828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多次重复实验之后，在屏幕上得到的图像又是什么？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1256018" y="4719342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出现在随机</a:t>
            </a:r>
            <a:r>
              <a:rPr lang="zh-CN" altLang="en-US" sz="3200" b="1">
                <a:latin typeface="SimHei" charset="-122"/>
                <a:ea typeface="SimHei" charset="-122"/>
                <a:cs typeface="SimHei" charset="-122"/>
              </a:rPr>
              <a:t>位置的光斑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631084" y="599387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杨氏</a:t>
            </a:r>
            <a:r>
              <a:rPr lang="zh-CN" altLang="en-US" sz="3200" b="1">
                <a:latin typeface="SimHei" charset="-122"/>
                <a:ea typeface="SimHei" charset="-122"/>
                <a:cs typeface="SimHei" charset="-122"/>
              </a:rPr>
              <a:t>双缝干涉条纹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81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3" grpId="0"/>
      <p:bldP spid="14" grpId="0"/>
      <p:bldP spid="40" grpId="0"/>
      <p:bldP spid="3" grpId="0" animBg="1"/>
      <p:bldP spid="4" grpId="0" animBg="1"/>
      <p:bldP spid="6" grpId="0" animBg="1"/>
      <p:bldP spid="48" grpId="0"/>
      <p:bldP spid="49" grpId="0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579416" y="435676"/>
                <a:ext cx="4684488" cy="72558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𝑖</m:t>
                          </m:r>
                          <m:f>
                            <m:f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h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kumimoji="1" lang="en-US" altLang="zh-CN" sz="3200" b="1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𝒑</m:t>
                                  </m:r>
                                </m:e>
                              </m:acc>
                              <m:r>
                                <a:rPr kumimoji="1" lang="el-GR" altLang="zh-CN" sz="32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kumimoji="1" lang="el-GR" altLang="zh-CN" sz="3200" b="1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</m:d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416" y="435676"/>
                <a:ext cx="4684488" cy="7255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68188" y="30268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波函数是什么？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68188" y="887457"/>
                <a:ext cx="5623655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既不是位移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𝒚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，又不是电场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887457"/>
                <a:ext cx="5623655" cy="644664"/>
              </a:xfrm>
              <a:prstGeom prst="rect">
                <a:avLst/>
              </a:prstGeom>
              <a:blipFill rotWithShape="0">
                <a:blip r:embed="rId3"/>
                <a:stretch>
                  <a:fillRect l="-2820" t="-6667" r="-2169" b="-2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468188" y="1533082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波函数的物理意义：和光波类比的统计解释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68188" y="2422142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光波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：干涉图样最亮处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4795979" y="2272242"/>
            <a:ext cx="160484" cy="952767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9782" y="2116896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波动：光振动振幅最大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99782" y="270167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微粒：光子数最多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9588057" y="2192106"/>
                <a:ext cx="1259960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057" y="2192106"/>
                <a:ext cx="1259960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9588057" y="2764023"/>
                <a:ext cx="110863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057" y="2764023"/>
                <a:ext cx="1108637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468187" y="3593873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物质波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：电子波的强度</a:t>
            </a:r>
          </a:p>
        </p:txBody>
      </p:sp>
      <p:sp>
        <p:nvSpPr>
          <p:cNvPr id="14" name="AutoShape 2"/>
          <p:cNvSpPr>
            <a:spLocks/>
          </p:cNvSpPr>
          <p:nvPr/>
        </p:nvSpPr>
        <p:spPr bwMode="auto">
          <a:xfrm>
            <a:off x="4795979" y="3411812"/>
            <a:ext cx="160484" cy="952767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99782" y="325646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波动：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099782" y="384124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微粒：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937590" y="3321540"/>
                <a:ext cx="1623842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l-GR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𝛹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590" y="3321540"/>
                <a:ext cx="1623842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357087" y="3919505"/>
                <a:ext cx="110863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087" y="3919505"/>
                <a:ext cx="1108637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6425402" y="4426016"/>
                <a:ext cx="92031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402" y="4426016"/>
                <a:ext cx="920317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7347568" y="387572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电子数</a:t>
            </a:r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198661" y="4379569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单个电子在该处出现的概率</a:t>
            </a:r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8187" y="4922377"/>
            <a:ext cx="104438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  某时刻，在空间某地点，粒子出现的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几率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，正比于该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时刻，该地点的波函数的模的平方。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2040311" y="6090966"/>
                <a:ext cx="3158942" cy="4924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l-GR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𝛹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sSup>
                        <m:sSupPr>
                          <m:ctrlPr>
                            <a:rPr kumimoji="1" lang="el-GR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l-GR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𝛹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1" lang="zh-CN" altLang="en-US" sz="3200" i="1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311" y="6090966"/>
                <a:ext cx="3158942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6091648" y="6002173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物质波是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几率波</a:t>
            </a:r>
          </a:p>
        </p:txBody>
      </p:sp>
    </p:spTree>
    <p:extLst>
      <p:ext uri="{BB962C8B-B14F-4D97-AF65-F5344CB8AC3E}">
        <p14:creationId xmlns:p14="http://schemas.microsoft.com/office/powerpoint/2010/main" val="56019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  <p:bldP spid="9" grpId="0"/>
      <p:bldP spid="10" grpId="0"/>
      <p:bldP spid="11" grpId="0"/>
      <p:bldP spid="12" grpId="0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 animBg="1"/>
      <p:bldP spid="2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11630</TotalTime>
  <Words>1981</Words>
  <Application>Microsoft Office PowerPoint</Application>
  <PresentationFormat>宽屏</PresentationFormat>
  <Paragraphs>321</Paragraphs>
  <Slides>24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等线</vt:lpstr>
      <vt:lpstr>等线 Light</vt:lpstr>
      <vt:lpstr>SimHei</vt:lpstr>
      <vt:lpstr>华文行楷</vt:lpstr>
      <vt:lpstr>Arial</vt:lpstr>
      <vt:lpstr>Cambria Math</vt:lpstr>
      <vt:lpstr>Times New Roman</vt:lpstr>
      <vt:lpstr>Office 主题​​</vt:lpstr>
      <vt:lpstr>公式</vt:lpstr>
      <vt:lpstr>第十五章 量子力学基础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SHAOLIANG ZHANG</dc:creator>
  <cp:lastModifiedBy>Le'novo</cp:lastModifiedBy>
  <cp:revision>585</cp:revision>
  <cp:lastPrinted>2018-12-12T05:21:19Z</cp:lastPrinted>
  <dcterms:created xsi:type="dcterms:W3CDTF">2017-02-13T13:22:36Z</dcterms:created>
  <dcterms:modified xsi:type="dcterms:W3CDTF">2023-11-28T13:31:28Z</dcterms:modified>
</cp:coreProperties>
</file>